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307" r:id="rId3"/>
    <p:sldId id="308" r:id="rId4"/>
    <p:sldId id="304" r:id="rId5"/>
    <p:sldId id="305" r:id="rId6"/>
    <p:sldId id="306" r:id="rId7"/>
    <p:sldId id="271" r:id="rId8"/>
    <p:sldId id="275" r:id="rId9"/>
    <p:sldId id="287" r:id="rId10"/>
    <p:sldId id="258" r:id="rId11"/>
    <p:sldId id="273" r:id="rId12"/>
    <p:sldId id="274" r:id="rId13"/>
    <p:sldId id="279" r:id="rId14"/>
    <p:sldId id="269" r:id="rId15"/>
    <p:sldId id="281" r:id="rId16"/>
    <p:sldId id="286" r:id="rId17"/>
    <p:sldId id="283" r:id="rId18"/>
    <p:sldId id="284" r:id="rId19"/>
    <p:sldId id="282" r:id="rId20"/>
    <p:sldId id="280" r:id="rId21"/>
    <p:sldId id="289" r:id="rId22"/>
    <p:sldId id="290" r:id="rId23"/>
    <p:sldId id="296" r:id="rId24"/>
    <p:sldId id="291" r:id="rId25"/>
    <p:sldId id="292" r:id="rId26"/>
    <p:sldId id="293" r:id="rId27"/>
    <p:sldId id="294" r:id="rId28"/>
    <p:sldId id="295" r:id="rId29"/>
    <p:sldId id="298" r:id="rId30"/>
    <p:sldId id="299" r:id="rId31"/>
    <p:sldId id="300" r:id="rId32"/>
    <p:sldId id="303" r:id="rId33"/>
    <p:sldId id="297" r:id="rId34"/>
    <p:sldId id="309" r:id="rId35"/>
    <p:sldId id="301" r:id="rId36"/>
    <p:sldId id="324" r:id="rId37"/>
    <p:sldId id="323"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F1C83-A491-4079-922A-D4832F1E883E}" type="datetimeFigureOut">
              <a:rPr lang="en-GB" smtClean="0"/>
              <a:t>11/02/2023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3254B-DE55-4769-929F-34F98E61D798}" type="slidenum">
              <a:rPr lang="en-GB" smtClean="0"/>
              <a:t>‹#›</a:t>
            </a:fld>
            <a:endParaRPr lang="en-GB"/>
          </a:p>
        </p:txBody>
      </p:sp>
    </p:spTree>
    <p:extLst>
      <p:ext uri="{BB962C8B-B14F-4D97-AF65-F5344CB8AC3E}">
        <p14:creationId xmlns:p14="http://schemas.microsoft.com/office/powerpoint/2010/main" val="257015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ga.nz/folder/wswGEIhb#tsqUggTZyfy5HyRWUkV9sg/folder/dkAVEYj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instance</a:t>
            </a:r>
            <a:r>
              <a:rPr lang="en-GB" baseline="0" dirty="0" smtClean="0"/>
              <a:t> when you get data you want to clean from null values, outliers. Even if it is cleaned, you want to understand the data on hand. Visualize it, and try to understand hidden patterns. In later stages you will be able build </a:t>
            </a:r>
            <a:r>
              <a:rPr lang="en-GB" baseline="0" dirty="0" err="1" smtClean="0"/>
              <a:t>algorithoms</a:t>
            </a:r>
            <a:r>
              <a:rPr lang="en-GB" baseline="0" dirty="0" smtClean="0"/>
              <a:t> based on your </a:t>
            </a:r>
            <a:r>
              <a:rPr lang="en-GB" baseline="0" dirty="0" err="1" smtClean="0"/>
              <a:t>understading</a:t>
            </a:r>
            <a:r>
              <a:rPr lang="en-GB" baseline="0" dirty="0" smtClean="0"/>
              <a:t>. </a:t>
            </a:r>
            <a:r>
              <a:rPr lang="en-GB" baseline="0" dirty="0" err="1" smtClean="0"/>
              <a:t>Statistcal</a:t>
            </a:r>
            <a:r>
              <a:rPr lang="en-GB" baseline="0" dirty="0" smtClean="0"/>
              <a:t> understanding can be considered as the base of your pyramid in any AI branch</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3</a:t>
            </a:fld>
            <a:endParaRPr lang="en-GB"/>
          </a:p>
        </p:txBody>
      </p:sp>
    </p:spTree>
    <p:extLst>
      <p:ext uri="{BB962C8B-B14F-4D97-AF65-F5344CB8AC3E}">
        <p14:creationId xmlns:p14="http://schemas.microsoft.com/office/powerpoint/2010/main" val="540592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Session1</a:t>
            </a:r>
            <a:r>
              <a:rPr lang="en-US" baseline="0" dirty="0" smtClean="0"/>
              <a:t> </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4</a:t>
            </a:fld>
            <a:endParaRPr lang="en-GB"/>
          </a:p>
        </p:txBody>
      </p:sp>
    </p:spTree>
    <p:extLst>
      <p:ext uri="{BB962C8B-B14F-4D97-AF65-F5344CB8AC3E}">
        <p14:creationId xmlns:p14="http://schemas.microsoft.com/office/powerpoint/2010/main" val="2409199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kern="1200" dirty="0" smtClean="0">
                <a:solidFill>
                  <a:schemeClr val="tx1"/>
                </a:solidFill>
                <a:effectLst/>
                <a:latin typeface="+mn-lt"/>
                <a:ea typeface="+mn-ea"/>
                <a:cs typeface="+mn-cs"/>
                <a:hlinkClick r:id="rId3"/>
              </a:rPr>
              <a:t>https://mega.nz/folder/wswGEIhb#tsqUggTZyfy5HyRWUkV9sg/folder/dkAVEYjA</a:t>
            </a:r>
            <a:r>
              <a:rPr lang="en-GB" sz="1200" b="0" i="0" u="sng" kern="1200" dirty="0" smtClean="0">
                <a:solidFill>
                  <a:schemeClr val="tx1"/>
                </a:solidFill>
                <a:effectLst/>
                <a:latin typeface="+mn-lt"/>
                <a:ea typeface="+mn-ea"/>
                <a:cs typeface="+mn-cs"/>
              </a:rPr>
              <a:t>   </a:t>
            </a:r>
            <a:r>
              <a:rPr lang="en-US" dirty="0" smtClean="0"/>
              <a:t>Explain what is distribution</a:t>
            </a:r>
            <a:r>
              <a:rPr lang="en-US" baseline="0" dirty="0" smtClean="0"/>
              <a:t> with probability (important to be added) </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15</a:t>
            </a:fld>
            <a:endParaRPr lang="en-GB"/>
          </a:p>
        </p:txBody>
      </p:sp>
    </p:spTree>
    <p:extLst>
      <p:ext uri="{BB962C8B-B14F-4D97-AF65-F5344CB8AC3E}">
        <p14:creationId xmlns:p14="http://schemas.microsoft.com/office/powerpoint/2010/main" val="412728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from</a:t>
            </a:r>
            <a:r>
              <a:rPr lang="en-US" baseline="0" dirty="0" smtClean="0"/>
              <a:t> 2 to 12 add examples</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16</a:t>
            </a:fld>
            <a:endParaRPr lang="en-GB"/>
          </a:p>
        </p:txBody>
      </p:sp>
    </p:spTree>
    <p:extLst>
      <p:ext uri="{BB962C8B-B14F-4D97-AF65-F5344CB8AC3E}">
        <p14:creationId xmlns:p14="http://schemas.microsoft.com/office/powerpoint/2010/main" val="39240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Numpy</a:t>
            </a:r>
            <a:r>
              <a:rPr lang="en-US" dirty="0" smtClean="0"/>
              <a:t> array.</a:t>
            </a:r>
            <a:r>
              <a:rPr lang="en-US" baseline="0" dirty="0" smtClean="0"/>
              <a:t> 3 day </a:t>
            </a:r>
            <a:r>
              <a:rPr lang="en-US" baseline="0" dirty="0" err="1" smtClean="0"/>
              <a:t>numpy</a:t>
            </a:r>
            <a:r>
              <a:rPr lang="en-US" baseline="0" dirty="0" smtClean="0"/>
              <a:t> and pandas</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20</a:t>
            </a:fld>
            <a:endParaRPr lang="en-GB"/>
          </a:p>
        </p:txBody>
      </p:sp>
    </p:spTree>
    <p:extLst>
      <p:ext uri="{BB962C8B-B14F-4D97-AF65-F5344CB8AC3E}">
        <p14:creationId xmlns:p14="http://schemas.microsoft.com/office/powerpoint/2010/main" val="76006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t>
            </a:r>
            <a:r>
              <a:rPr lang="en-GB" baseline="0" dirty="0" smtClean="0"/>
              <a:t> open source can be used without fees and can add into it</a:t>
            </a:r>
            <a:endParaRPr lang="en-GB" dirty="0"/>
          </a:p>
        </p:txBody>
      </p:sp>
      <p:sp>
        <p:nvSpPr>
          <p:cNvPr id="4" name="Slide Number Placeholder 3"/>
          <p:cNvSpPr>
            <a:spLocks noGrp="1"/>
          </p:cNvSpPr>
          <p:nvPr>
            <p:ph type="sldNum" sz="quarter" idx="10"/>
          </p:nvPr>
        </p:nvSpPr>
        <p:spPr/>
        <p:txBody>
          <a:bodyPr/>
          <a:lstStyle/>
          <a:p>
            <a:fld id="{3AD3254B-DE55-4769-929F-34F98E61D798}" type="slidenum">
              <a:rPr lang="en-GB" smtClean="0"/>
              <a:t>47</a:t>
            </a:fld>
            <a:endParaRPr lang="en-GB"/>
          </a:p>
        </p:txBody>
      </p:sp>
    </p:spTree>
    <p:extLst>
      <p:ext uri="{BB962C8B-B14F-4D97-AF65-F5344CB8AC3E}">
        <p14:creationId xmlns:p14="http://schemas.microsoft.com/office/powerpoint/2010/main" val="575986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Session 1- Practical Statistics via python &amp; introduction to </a:t>
            </a:r>
            <a:r>
              <a:rPr lang="en-GB" dirty="0" err="1" smtClean="0"/>
              <a:t>numpy</a:t>
            </a:r>
            <a:endParaRPr lang="en-GB" dirty="0"/>
          </a:p>
        </p:txBody>
      </p:sp>
      <p:sp>
        <p:nvSpPr>
          <p:cNvPr id="3" name="Subtitle 2"/>
          <p:cNvSpPr>
            <a:spLocks noGrp="1"/>
          </p:cNvSpPr>
          <p:nvPr>
            <p:ph type="subTitle" idx="1"/>
          </p:nvPr>
        </p:nvSpPr>
        <p:spPr/>
        <p:txBody>
          <a:bodyPr/>
          <a:lstStyle/>
          <a:p>
            <a:endParaRPr lang="en-GB" dirty="0" smtClean="0"/>
          </a:p>
          <a:p>
            <a:endParaRPr lang="en-GB" dirty="0" smtClean="0"/>
          </a:p>
          <a:p>
            <a:r>
              <a:rPr lang="en-GB" dirty="0" smtClean="0"/>
              <a:t>Instructor: Rasha </a:t>
            </a:r>
            <a:r>
              <a:rPr lang="en-GB" dirty="0" err="1" smtClean="0"/>
              <a:t>Sadeq</a:t>
            </a:r>
            <a:r>
              <a:rPr lang="en-GB" dirty="0" smtClean="0"/>
              <a:t> Abdin</a:t>
            </a:r>
          </a:p>
          <a:p>
            <a:endParaRPr lang="en-GB" dirty="0"/>
          </a:p>
        </p:txBody>
      </p:sp>
    </p:spTree>
    <p:extLst>
      <p:ext uri="{BB962C8B-B14F-4D97-AF65-F5344CB8AC3E}">
        <p14:creationId xmlns:p14="http://schemas.microsoft.com/office/powerpoint/2010/main" val="2091065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smtClean="0"/>
              <a:t>Types </a:t>
            </a:r>
            <a:r>
              <a:rPr lang="en-GB" dirty="0"/>
              <a:t>of statistics in data science</a:t>
            </a:r>
            <a:br>
              <a:rPr lang="en-GB" dirty="0"/>
            </a:br>
            <a:r>
              <a:rPr lang="en-AE" dirty="0" smtClean="0"/>
              <a:t> </a:t>
            </a:r>
            <a:r>
              <a:rPr lang="en-GB" dirty="0"/>
              <a:t/>
            </a:r>
            <a:br>
              <a:rPr lang="en-GB" dirty="0"/>
            </a:br>
            <a:endParaRPr lang="en-GB" dirty="0"/>
          </a:p>
        </p:txBody>
      </p:sp>
      <p:sp>
        <p:nvSpPr>
          <p:cNvPr id="3" name="Content Placeholder 2"/>
          <p:cNvSpPr>
            <a:spLocks noGrp="1"/>
          </p:cNvSpPr>
          <p:nvPr>
            <p:ph idx="1"/>
          </p:nvPr>
        </p:nvSpPr>
        <p:spPr/>
        <p:txBody>
          <a:bodyPr/>
          <a:lstStyle/>
          <a:p>
            <a:pPr marL="0" indent="0">
              <a:buNone/>
            </a:pPr>
            <a:r>
              <a:rPr lang="en-GB" b="1" dirty="0"/>
              <a:t>Descriptive Statistics </a:t>
            </a:r>
            <a:r>
              <a:rPr lang="en-AE" b="1" dirty="0" smtClean="0">
                <a:sym typeface="Wingdings" panose="05000000000000000000" pitchFamily="2" charset="2"/>
              </a:rPr>
              <a:t></a:t>
            </a:r>
          </a:p>
          <a:p>
            <a:pPr marL="0" indent="0">
              <a:buNone/>
            </a:pPr>
            <a:r>
              <a:rPr lang="en-GB" dirty="0"/>
              <a:t>D</a:t>
            </a:r>
            <a:r>
              <a:rPr lang="en-GB" dirty="0" smtClean="0"/>
              <a:t>escribe</a:t>
            </a:r>
            <a:r>
              <a:rPr lang="en-GB" dirty="0"/>
              <a:t>, show, and summarize the basic features of a dataset found in a given study, presented in a summary that describes the data sample and its measurements. It helps analysts to understand the data better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815268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r>
            <a:br>
              <a:rPr lang="en-GB" dirty="0"/>
            </a:br>
            <a:r>
              <a:rPr lang="en-GB" dirty="0" smtClean="0"/>
              <a:t/>
            </a:r>
            <a:br>
              <a:rPr lang="en-GB" dirty="0" smtClean="0"/>
            </a:br>
            <a:r>
              <a:rPr lang="en-GB" dirty="0" smtClean="0"/>
              <a:t>Types </a:t>
            </a:r>
            <a:r>
              <a:rPr lang="en-GB" dirty="0"/>
              <a:t>of statistics in data science</a:t>
            </a:r>
            <a:br>
              <a:rPr lang="en-GB" dirty="0"/>
            </a:br>
            <a:r>
              <a:rPr lang="en-AE" dirty="0"/>
              <a:t> </a:t>
            </a:r>
            <a:r>
              <a:rPr lang="en-GB" dirty="0"/>
              <a:t/>
            </a:r>
            <a:br>
              <a:rPr lang="en-GB" dirty="0"/>
            </a:br>
            <a:endParaRPr lang="en-GB" dirty="0"/>
          </a:p>
        </p:txBody>
      </p:sp>
      <p:sp>
        <p:nvSpPr>
          <p:cNvPr id="3" name="Content Placeholder 2"/>
          <p:cNvSpPr>
            <a:spLocks noGrp="1"/>
          </p:cNvSpPr>
          <p:nvPr>
            <p:ph idx="1"/>
          </p:nvPr>
        </p:nvSpPr>
        <p:spPr/>
        <p:txBody>
          <a:bodyPr/>
          <a:lstStyle/>
          <a:p>
            <a:pPr marL="0" indent="0">
              <a:buNone/>
            </a:pPr>
            <a:r>
              <a:rPr lang="en-GB" b="1" dirty="0" smtClean="0"/>
              <a:t>Inferential statistics </a:t>
            </a:r>
            <a:r>
              <a:rPr lang="en-AE" b="1" dirty="0" smtClean="0">
                <a:sym typeface="Wingdings" panose="05000000000000000000" pitchFamily="2" charset="2"/>
              </a:rPr>
              <a:t></a:t>
            </a:r>
          </a:p>
          <a:p>
            <a:pPr marL="0" indent="0">
              <a:buNone/>
            </a:pPr>
            <a:r>
              <a:rPr lang="en-GB" dirty="0"/>
              <a:t>A</a:t>
            </a:r>
            <a:r>
              <a:rPr lang="en-GB" dirty="0" smtClean="0"/>
              <a:t> </a:t>
            </a:r>
            <a:r>
              <a:rPr lang="en-GB" dirty="0"/>
              <a:t>way of making inferences about populations based on samples. Given information about a subset of examples, how do we draw conclusions about the full set </a:t>
            </a:r>
          </a:p>
        </p:txBody>
      </p:sp>
    </p:spTree>
    <p:extLst>
      <p:ext uri="{BB962C8B-B14F-4D97-AF65-F5344CB8AC3E}">
        <p14:creationId xmlns:p14="http://schemas.microsoft.com/office/powerpoint/2010/main" val="2146107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r>
            <a:br>
              <a:rPr lang="en-GB" dirty="0"/>
            </a:br>
            <a:r>
              <a:rPr lang="en-GB" dirty="0" smtClean="0"/>
              <a:t/>
            </a:r>
            <a:br>
              <a:rPr lang="en-GB" dirty="0" smtClean="0"/>
            </a:br>
            <a:r>
              <a:rPr lang="en-GB" dirty="0" smtClean="0"/>
              <a:t>Types </a:t>
            </a:r>
            <a:r>
              <a:rPr lang="en-GB" dirty="0"/>
              <a:t>of statistics in data science</a:t>
            </a:r>
            <a:br>
              <a:rPr lang="en-GB" dirty="0"/>
            </a:br>
            <a:r>
              <a:rPr lang="en-AE" dirty="0"/>
              <a:t> </a:t>
            </a:r>
            <a:r>
              <a:rPr lang="en-GB" dirty="0"/>
              <a:t/>
            </a:r>
            <a:br>
              <a:rPr lang="en-GB" dirty="0"/>
            </a:br>
            <a:endParaRPr lang="en-GB" dirty="0"/>
          </a:p>
        </p:txBody>
      </p:sp>
      <p:pic>
        <p:nvPicPr>
          <p:cNvPr id="5" name="Content Placeholder 4"/>
          <p:cNvPicPr>
            <a:picLocks noGrp="1" noChangeAspect="1"/>
          </p:cNvPicPr>
          <p:nvPr>
            <p:ph idx="1"/>
          </p:nvPr>
        </p:nvPicPr>
        <p:blipFill>
          <a:blip r:embed="rId2"/>
          <a:stretch>
            <a:fillRect/>
          </a:stretch>
        </p:blipFill>
        <p:spPr>
          <a:xfrm>
            <a:off x="2836506" y="2248678"/>
            <a:ext cx="6270171" cy="3915747"/>
          </a:xfrm>
          <a:prstGeom prst="rect">
            <a:avLst/>
          </a:prstGeom>
        </p:spPr>
      </p:pic>
    </p:spTree>
    <p:extLst>
      <p:ext uri="{BB962C8B-B14F-4D97-AF65-F5344CB8AC3E}">
        <p14:creationId xmlns:p14="http://schemas.microsoft.com/office/powerpoint/2010/main" val="1045369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64704" y="4075043"/>
            <a:ext cx="4323522" cy="2286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Types of statistics in data science</a:t>
            </a:r>
            <a:endParaRPr lang="en-GB" dirty="0"/>
          </a:p>
        </p:txBody>
      </p:sp>
      <p:pic>
        <p:nvPicPr>
          <p:cNvPr id="1026" name="Picture 2" descr="https://media.geeksforgeeks.org/wp-content/uploads/20200625233042/Untitled-Diagram-9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2269365"/>
            <a:ext cx="9486154" cy="331155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61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Measure of central tendency</a:t>
            </a:r>
            <a:endParaRPr lang="en-GB" dirty="0"/>
          </a:p>
        </p:txBody>
      </p:sp>
      <p:sp>
        <p:nvSpPr>
          <p:cNvPr id="3" name="Content Placeholder 2"/>
          <p:cNvSpPr>
            <a:spLocks noGrp="1"/>
          </p:cNvSpPr>
          <p:nvPr>
            <p:ph idx="1"/>
          </p:nvPr>
        </p:nvSpPr>
        <p:spPr/>
        <p:txBody>
          <a:bodyPr>
            <a:normAutofit/>
          </a:bodyPr>
          <a:lstStyle/>
          <a:p>
            <a:r>
              <a:rPr lang="en-GB" dirty="0"/>
              <a:t>Mean: the sum of all values divided by the total number of </a:t>
            </a:r>
            <a:r>
              <a:rPr lang="en-GB" dirty="0" smtClean="0"/>
              <a:t>values</a:t>
            </a:r>
          </a:p>
          <a:p>
            <a:r>
              <a:rPr lang="en-GB" dirty="0" smtClean="0"/>
              <a:t>Median</a:t>
            </a:r>
            <a:r>
              <a:rPr lang="en-GB" dirty="0"/>
              <a:t>: the middle number in an ordered dataset</a:t>
            </a:r>
            <a:r>
              <a:rPr lang="en-GB" dirty="0" smtClean="0"/>
              <a:t>.</a:t>
            </a:r>
          </a:p>
          <a:p>
            <a:r>
              <a:rPr lang="en-GB" dirty="0"/>
              <a:t>Mode: the most frequent value</a:t>
            </a:r>
            <a:r>
              <a:rPr lang="en-GB" dirty="0" smtClean="0"/>
              <a:t>.</a:t>
            </a:r>
            <a:endParaRPr lang="en-GB" dirty="0"/>
          </a:p>
          <a:p>
            <a:pPr marL="0" indent="0">
              <a:buNone/>
            </a:pPr>
            <a:endParaRPr lang="en-GB" dirty="0"/>
          </a:p>
        </p:txBody>
      </p:sp>
    </p:spTree>
    <p:extLst>
      <p:ext uri="{BB962C8B-B14F-4D97-AF65-F5344CB8AC3E}">
        <p14:creationId xmlns:p14="http://schemas.microsoft.com/office/powerpoint/2010/main" val="1624187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Skew </a:t>
            </a:r>
            <a:r>
              <a:rPr lang="en-GB" b="1" dirty="0"/>
              <a:t>and Symmetry in a Statistical </a:t>
            </a:r>
            <a:r>
              <a:rPr lang="en-GB" b="1" dirty="0" smtClean="0"/>
              <a:t>Histogram in relation to the measure of central tendency</a:t>
            </a:r>
            <a:r>
              <a:rPr lang="en-GB" b="1" dirty="0"/>
              <a:t/>
            </a:r>
            <a:br>
              <a:rPr lang="en-GB" b="1" dirty="0"/>
            </a:br>
            <a:endParaRPr lang="en-GB" dirty="0"/>
          </a:p>
        </p:txBody>
      </p:sp>
      <p:pic>
        <p:nvPicPr>
          <p:cNvPr id="4" name="Content Placeholder 3"/>
          <p:cNvPicPr>
            <a:picLocks noGrp="1" noChangeAspect="1"/>
          </p:cNvPicPr>
          <p:nvPr>
            <p:ph idx="1"/>
          </p:nvPr>
        </p:nvPicPr>
        <p:blipFill>
          <a:blip r:embed="rId3"/>
          <a:stretch>
            <a:fillRect/>
          </a:stretch>
        </p:blipFill>
        <p:spPr>
          <a:xfrm>
            <a:off x="1371601" y="2346841"/>
            <a:ext cx="8925339" cy="3318461"/>
          </a:xfrm>
          <a:prstGeom prst="rect">
            <a:avLst/>
          </a:prstGeom>
        </p:spPr>
      </p:pic>
    </p:spTree>
    <p:extLst>
      <p:ext uri="{BB962C8B-B14F-4D97-AF65-F5344CB8AC3E}">
        <p14:creationId xmlns:p14="http://schemas.microsoft.com/office/powerpoint/2010/main" val="313755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Skew and Symmetry in a Statistical Histogram in relation to the measure of central tendency</a:t>
            </a:r>
            <a:endParaRPr lang="en-GB" dirty="0"/>
          </a:p>
        </p:txBody>
      </p:sp>
      <p:sp>
        <p:nvSpPr>
          <p:cNvPr id="3" name="Content Placeholder 2"/>
          <p:cNvSpPr>
            <a:spLocks noGrp="1"/>
          </p:cNvSpPr>
          <p:nvPr>
            <p:ph idx="1"/>
          </p:nvPr>
        </p:nvSpPr>
        <p:spPr/>
        <p:txBody>
          <a:bodyPr/>
          <a:lstStyle/>
          <a:p>
            <a:r>
              <a:rPr lang="en-GB" dirty="0"/>
              <a:t>Consider the following data set.</a:t>
            </a:r>
            <a:br>
              <a:rPr lang="en-GB" dirty="0"/>
            </a:br>
            <a:r>
              <a:rPr lang="en-GB" dirty="0"/>
              <a:t>4; 5; 6; 6; 6; 7; 7; 7; 7; 7; 7; 8; 8; 8; 9; </a:t>
            </a:r>
            <a:r>
              <a:rPr lang="en-GB" dirty="0" smtClean="0"/>
              <a:t>10</a:t>
            </a:r>
          </a:p>
          <a:p>
            <a:pPr marL="0" indent="0">
              <a:buNone/>
            </a:pPr>
            <a:endParaRPr lang="en-GB" dirty="0"/>
          </a:p>
        </p:txBody>
      </p:sp>
      <p:pic>
        <p:nvPicPr>
          <p:cNvPr id="4" name="Picture 3"/>
          <p:cNvPicPr>
            <a:picLocks noChangeAspect="1"/>
          </p:cNvPicPr>
          <p:nvPr/>
        </p:nvPicPr>
        <p:blipFill>
          <a:blip r:embed="rId3"/>
          <a:stretch>
            <a:fillRect/>
          </a:stretch>
        </p:blipFill>
        <p:spPr>
          <a:xfrm>
            <a:off x="1506606" y="3257551"/>
            <a:ext cx="4686300" cy="2533650"/>
          </a:xfrm>
          <a:prstGeom prst="rect">
            <a:avLst/>
          </a:prstGeom>
        </p:spPr>
      </p:pic>
      <p:sp>
        <p:nvSpPr>
          <p:cNvPr id="5" name="TextBox 4"/>
          <p:cNvSpPr txBox="1"/>
          <p:nvPr/>
        </p:nvSpPr>
        <p:spPr>
          <a:xfrm>
            <a:off x="6728791" y="3409950"/>
            <a:ext cx="2220416" cy="2031325"/>
          </a:xfrm>
          <a:prstGeom prst="rect">
            <a:avLst/>
          </a:prstGeom>
          <a:noFill/>
        </p:spPr>
        <p:txBody>
          <a:bodyPr wrap="none" rtlCol="0">
            <a:spAutoFit/>
          </a:bodyPr>
          <a:lstStyle/>
          <a:p>
            <a:r>
              <a:rPr lang="en-GB" dirty="0" smtClean="0"/>
              <a:t>Mean = 112/16 = 7</a:t>
            </a:r>
          </a:p>
          <a:p>
            <a:r>
              <a:rPr lang="en-GB" dirty="0" smtClean="0"/>
              <a:t>Mode = 7</a:t>
            </a:r>
          </a:p>
          <a:p>
            <a:r>
              <a:rPr lang="en-GB" dirty="0" smtClean="0"/>
              <a:t>Median = 7</a:t>
            </a:r>
          </a:p>
          <a:p>
            <a:endParaRPr lang="en-GB" dirty="0"/>
          </a:p>
          <a:p>
            <a:r>
              <a:rPr lang="en-GB" dirty="0" smtClean="0"/>
              <a:t>Mean </a:t>
            </a:r>
            <a:r>
              <a:rPr lang="en-AE" dirty="0"/>
              <a:t>=</a:t>
            </a:r>
            <a:r>
              <a:rPr lang="en-AE" dirty="0" smtClean="0"/>
              <a:t> Median</a:t>
            </a:r>
          </a:p>
          <a:p>
            <a:r>
              <a:rPr lang="en-AE" dirty="0" smtClean="0"/>
              <a:t>Left skewed histogram</a:t>
            </a:r>
            <a:endParaRPr lang="en-GB" dirty="0" smtClean="0"/>
          </a:p>
          <a:p>
            <a:endParaRPr lang="en-GB" dirty="0"/>
          </a:p>
        </p:txBody>
      </p:sp>
    </p:spTree>
    <p:extLst>
      <p:ext uri="{BB962C8B-B14F-4D97-AF65-F5344CB8AC3E}">
        <p14:creationId xmlns:p14="http://schemas.microsoft.com/office/powerpoint/2010/main" val="2487076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Skew and Symmetry in a Statistical Histogram in relation to the measure of central tendency</a:t>
            </a:r>
            <a:endParaRPr lang="en-GB" dirty="0"/>
          </a:p>
        </p:txBody>
      </p:sp>
      <p:sp>
        <p:nvSpPr>
          <p:cNvPr id="3" name="Content Placeholder 2"/>
          <p:cNvSpPr>
            <a:spLocks noGrp="1"/>
          </p:cNvSpPr>
          <p:nvPr>
            <p:ph idx="1"/>
          </p:nvPr>
        </p:nvSpPr>
        <p:spPr/>
        <p:txBody>
          <a:bodyPr/>
          <a:lstStyle/>
          <a:p>
            <a:r>
              <a:rPr lang="en-GB" dirty="0"/>
              <a:t>The histogram for the data: 4; 5; 6; </a:t>
            </a:r>
            <a:r>
              <a:rPr lang="en-GB" dirty="0" smtClean="0"/>
              <a:t>6;</a:t>
            </a:r>
            <a:r>
              <a:rPr lang="en-GB" dirty="0"/>
              <a:t> 6; 7; 7; 7; 7; </a:t>
            </a:r>
            <a:r>
              <a:rPr lang="en-GB" dirty="0" smtClean="0"/>
              <a:t>8</a:t>
            </a:r>
            <a:endParaRPr lang="en-GB" dirty="0"/>
          </a:p>
          <a:p>
            <a:pPr marL="0" indent="0">
              <a:buNone/>
            </a:pPr>
            <a:endParaRPr lang="en-GB" dirty="0" smtClean="0"/>
          </a:p>
        </p:txBody>
      </p:sp>
      <p:pic>
        <p:nvPicPr>
          <p:cNvPr id="4" name="Picture 3"/>
          <p:cNvPicPr>
            <a:picLocks noChangeAspect="1"/>
          </p:cNvPicPr>
          <p:nvPr/>
        </p:nvPicPr>
        <p:blipFill>
          <a:blip r:embed="rId2"/>
          <a:stretch>
            <a:fillRect/>
          </a:stretch>
        </p:blipFill>
        <p:spPr>
          <a:xfrm>
            <a:off x="1337435" y="3042409"/>
            <a:ext cx="3533775" cy="2562225"/>
          </a:xfrm>
          <a:prstGeom prst="rect">
            <a:avLst/>
          </a:prstGeom>
        </p:spPr>
      </p:pic>
      <p:sp>
        <p:nvSpPr>
          <p:cNvPr id="5" name="TextBox 4"/>
          <p:cNvSpPr txBox="1"/>
          <p:nvPr/>
        </p:nvSpPr>
        <p:spPr>
          <a:xfrm>
            <a:off x="5903843" y="3528391"/>
            <a:ext cx="2284536" cy="2031325"/>
          </a:xfrm>
          <a:prstGeom prst="rect">
            <a:avLst/>
          </a:prstGeom>
          <a:noFill/>
        </p:spPr>
        <p:txBody>
          <a:bodyPr wrap="none" rtlCol="0">
            <a:spAutoFit/>
          </a:bodyPr>
          <a:lstStyle/>
          <a:p>
            <a:r>
              <a:rPr lang="en-GB" dirty="0" smtClean="0"/>
              <a:t>Mean = 63/10 = 6.3</a:t>
            </a:r>
          </a:p>
          <a:p>
            <a:r>
              <a:rPr lang="en-GB" dirty="0" smtClean="0"/>
              <a:t>Mode = 7</a:t>
            </a:r>
          </a:p>
          <a:p>
            <a:r>
              <a:rPr lang="en-GB" dirty="0" smtClean="0"/>
              <a:t>Median = 6.5</a:t>
            </a:r>
          </a:p>
          <a:p>
            <a:endParaRPr lang="en-GB" dirty="0"/>
          </a:p>
          <a:p>
            <a:r>
              <a:rPr lang="en-GB" dirty="0" smtClean="0"/>
              <a:t>Mean </a:t>
            </a:r>
            <a:r>
              <a:rPr lang="en-AE" dirty="0" smtClean="0"/>
              <a:t>&lt; Median</a:t>
            </a:r>
          </a:p>
          <a:p>
            <a:r>
              <a:rPr lang="en-AE" dirty="0" smtClean="0"/>
              <a:t>Left skewed histogram</a:t>
            </a:r>
            <a:endParaRPr lang="en-GB" dirty="0" smtClean="0"/>
          </a:p>
          <a:p>
            <a:endParaRPr lang="en-GB" dirty="0"/>
          </a:p>
        </p:txBody>
      </p:sp>
    </p:spTree>
    <p:extLst>
      <p:ext uri="{BB962C8B-B14F-4D97-AF65-F5344CB8AC3E}">
        <p14:creationId xmlns:p14="http://schemas.microsoft.com/office/powerpoint/2010/main" val="871735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Skew and Symmetry in a Statistical Histogram in relation to the measure of central tendency</a:t>
            </a:r>
            <a:endParaRPr lang="en-GB" dirty="0"/>
          </a:p>
        </p:txBody>
      </p:sp>
      <p:sp>
        <p:nvSpPr>
          <p:cNvPr id="3" name="Content Placeholder 2"/>
          <p:cNvSpPr>
            <a:spLocks noGrp="1"/>
          </p:cNvSpPr>
          <p:nvPr>
            <p:ph idx="1"/>
          </p:nvPr>
        </p:nvSpPr>
        <p:spPr/>
        <p:txBody>
          <a:bodyPr/>
          <a:lstStyle/>
          <a:p>
            <a:r>
              <a:rPr lang="en-GB" dirty="0"/>
              <a:t>The histogram for the data: 6; 7; 7; 7; 7; 8; 8; 8; 9; 10 </a:t>
            </a:r>
          </a:p>
          <a:p>
            <a:pPr marL="0" indent="0">
              <a:buNone/>
            </a:pPr>
            <a:endParaRPr lang="en-GB" dirty="0"/>
          </a:p>
        </p:txBody>
      </p:sp>
      <p:pic>
        <p:nvPicPr>
          <p:cNvPr id="4" name="Picture 3"/>
          <p:cNvPicPr>
            <a:picLocks noChangeAspect="1"/>
          </p:cNvPicPr>
          <p:nvPr/>
        </p:nvPicPr>
        <p:blipFill>
          <a:blip r:embed="rId2"/>
          <a:stretch>
            <a:fillRect/>
          </a:stretch>
        </p:blipFill>
        <p:spPr>
          <a:xfrm>
            <a:off x="1258335" y="3131860"/>
            <a:ext cx="3552825" cy="2562225"/>
          </a:xfrm>
          <a:prstGeom prst="rect">
            <a:avLst/>
          </a:prstGeom>
        </p:spPr>
      </p:pic>
      <p:sp>
        <p:nvSpPr>
          <p:cNvPr id="5" name="TextBox 4"/>
          <p:cNvSpPr txBox="1"/>
          <p:nvPr/>
        </p:nvSpPr>
        <p:spPr>
          <a:xfrm>
            <a:off x="5555974" y="3210339"/>
            <a:ext cx="2334229" cy="2031325"/>
          </a:xfrm>
          <a:prstGeom prst="rect">
            <a:avLst/>
          </a:prstGeom>
          <a:noFill/>
        </p:spPr>
        <p:txBody>
          <a:bodyPr wrap="none" rtlCol="0">
            <a:spAutoFit/>
          </a:bodyPr>
          <a:lstStyle/>
          <a:p>
            <a:r>
              <a:rPr lang="en-GB" dirty="0"/>
              <a:t>Mean = </a:t>
            </a:r>
            <a:r>
              <a:rPr lang="en-GB" dirty="0" smtClean="0"/>
              <a:t>68/10 </a:t>
            </a:r>
            <a:r>
              <a:rPr lang="en-GB" dirty="0"/>
              <a:t>= </a:t>
            </a:r>
            <a:r>
              <a:rPr lang="en-GB" dirty="0" smtClean="0"/>
              <a:t>6.8</a:t>
            </a:r>
            <a:endParaRPr lang="en-GB" dirty="0"/>
          </a:p>
          <a:p>
            <a:r>
              <a:rPr lang="en-GB" dirty="0"/>
              <a:t>Mode = 7</a:t>
            </a:r>
          </a:p>
          <a:p>
            <a:r>
              <a:rPr lang="en-GB" dirty="0"/>
              <a:t>Median = </a:t>
            </a:r>
            <a:r>
              <a:rPr lang="en-GB" dirty="0" smtClean="0"/>
              <a:t>11.5</a:t>
            </a:r>
            <a:endParaRPr lang="en-GB" dirty="0"/>
          </a:p>
          <a:p>
            <a:endParaRPr lang="en-GB" dirty="0"/>
          </a:p>
          <a:p>
            <a:r>
              <a:rPr lang="en-AE" dirty="0" smtClean="0"/>
              <a:t>Median &lt; Mean</a:t>
            </a:r>
            <a:endParaRPr lang="en-AE" dirty="0"/>
          </a:p>
          <a:p>
            <a:r>
              <a:rPr lang="en-AE" dirty="0" smtClean="0"/>
              <a:t>Right </a:t>
            </a:r>
            <a:r>
              <a:rPr lang="en-AE" dirty="0"/>
              <a:t>skewed histogram</a:t>
            </a:r>
            <a:endParaRPr lang="en-GB" dirty="0"/>
          </a:p>
          <a:p>
            <a:endParaRPr lang="en-GB" dirty="0"/>
          </a:p>
        </p:txBody>
      </p:sp>
    </p:spTree>
    <p:extLst>
      <p:ext uri="{BB962C8B-B14F-4D97-AF65-F5344CB8AC3E}">
        <p14:creationId xmlns:p14="http://schemas.microsoft.com/office/powerpoint/2010/main" val="3736934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Skew and Symmetry in a Statistical Histogram in relation to the measure of central tendency</a:t>
            </a:r>
            <a:endParaRPr lang="en-GB" dirty="0"/>
          </a:p>
        </p:txBody>
      </p:sp>
      <p:sp>
        <p:nvSpPr>
          <p:cNvPr id="3" name="Content Placeholder 2"/>
          <p:cNvSpPr>
            <a:spLocks noGrp="1"/>
          </p:cNvSpPr>
          <p:nvPr>
            <p:ph idx="1"/>
          </p:nvPr>
        </p:nvSpPr>
        <p:spPr/>
        <p:txBody>
          <a:bodyPr/>
          <a:lstStyle/>
          <a:p>
            <a:r>
              <a:rPr lang="en-GB" dirty="0" smtClean="0"/>
              <a:t>It is recommended to use median instead of mean. Why?</a:t>
            </a:r>
          </a:p>
          <a:p>
            <a:r>
              <a:rPr lang="en-GB" dirty="0" smtClean="0"/>
              <a:t>Mean is more sensitive to outliers and can be significantly deviated. </a:t>
            </a:r>
            <a:endParaRPr lang="en-GB" dirty="0"/>
          </a:p>
        </p:txBody>
      </p:sp>
    </p:spTree>
    <p:extLst>
      <p:ext uri="{BB962C8B-B14F-4D97-AF65-F5344CB8AC3E}">
        <p14:creationId xmlns:p14="http://schemas.microsoft.com/office/powerpoint/2010/main" val="1852059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Agenda</a:t>
            </a:r>
            <a:r>
              <a:rPr lang="en-GB" dirty="0"/>
              <a:t/>
            </a:r>
            <a:br>
              <a:rPr lang="en-GB" dirty="0"/>
            </a:br>
            <a:endParaRPr lang="en-GB" dirty="0"/>
          </a:p>
        </p:txBody>
      </p:sp>
      <p:sp>
        <p:nvSpPr>
          <p:cNvPr id="3" name="Content Placeholder 2"/>
          <p:cNvSpPr>
            <a:spLocks noGrp="1"/>
          </p:cNvSpPr>
          <p:nvPr>
            <p:ph idx="1"/>
          </p:nvPr>
        </p:nvSpPr>
        <p:spPr/>
        <p:txBody>
          <a:bodyPr/>
          <a:lstStyle/>
          <a:p>
            <a:r>
              <a:rPr lang="en-GB" dirty="0" smtClean="0"/>
              <a:t>Practical Statistics via python for Data </a:t>
            </a:r>
            <a:r>
              <a:rPr lang="en-GB" dirty="0"/>
              <a:t>S</a:t>
            </a:r>
            <a:r>
              <a:rPr lang="en-GB" dirty="0" smtClean="0"/>
              <a:t>cientists</a:t>
            </a:r>
          </a:p>
          <a:p>
            <a:r>
              <a:rPr lang="en-GB" dirty="0" smtClean="0"/>
              <a:t>Introduction to </a:t>
            </a:r>
            <a:r>
              <a:rPr lang="en-GB" dirty="0" err="1" smtClean="0"/>
              <a:t>colab</a:t>
            </a:r>
            <a:endParaRPr lang="en-GB" dirty="0"/>
          </a:p>
          <a:p>
            <a:r>
              <a:rPr lang="en-GB" dirty="0" smtClean="0"/>
              <a:t>Introduction to </a:t>
            </a:r>
            <a:r>
              <a:rPr lang="en-GB" dirty="0" err="1" smtClean="0"/>
              <a:t>Numpy</a:t>
            </a:r>
            <a:endParaRPr lang="en-GB" dirty="0" smtClean="0"/>
          </a:p>
          <a:p>
            <a:endParaRPr lang="en-GB" dirty="0"/>
          </a:p>
        </p:txBody>
      </p:sp>
    </p:spTree>
    <p:extLst>
      <p:ext uri="{BB962C8B-B14F-4D97-AF65-F5344CB8AC3E}">
        <p14:creationId xmlns:p14="http://schemas.microsoft.com/office/powerpoint/2010/main" val="1207354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central tendency</a:t>
            </a:r>
          </a:p>
        </p:txBody>
      </p:sp>
      <p:sp>
        <p:nvSpPr>
          <p:cNvPr id="3" name="Content Placeholder 2"/>
          <p:cNvSpPr>
            <a:spLocks noGrp="1"/>
          </p:cNvSpPr>
          <p:nvPr>
            <p:ph idx="1"/>
          </p:nvPr>
        </p:nvSpPr>
        <p:spPr>
          <a:xfrm>
            <a:off x="1141412" y="1775957"/>
            <a:ext cx="9905999" cy="4200299"/>
          </a:xfrm>
        </p:spPr>
        <p:txBody>
          <a:bodyPr>
            <a:normAutofit/>
          </a:bodyPr>
          <a:lstStyle/>
          <a:p>
            <a:pPr marL="0" indent="0">
              <a:buNone/>
            </a:pPr>
            <a:r>
              <a:rPr lang="en-GB" dirty="0">
                <a:solidFill>
                  <a:schemeClr val="bg1">
                    <a:lumMod val="95000"/>
                    <a:lumOff val="5000"/>
                  </a:schemeClr>
                </a:solidFill>
              </a:rPr>
              <a:t>Import </a:t>
            </a:r>
            <a:r>
              <a:rPr lang="en-GB" dirty="0" err="1">
                <a:solidFill>
                  <a:schemeClr val="bg1">
                    <a:lumMod val="95000"/>
                    <a:lumOff val="5000"/>
                  </a:schemeClr>
                </a:solidFill>
              </a:rPr>
              <a:t>numpy</a:t>
            </a:r>
            <a:r>
              <a:rPr lang="en-GB" dirty="0">
                <a:solidFill>
                  <a:schemeClr val="bg1">
                    <a:lumMod val="95000"/>
                    <a:lumOff val="5000"/>
                  </a:schemeClr>
                </a:solidFill>
              </a:rPr>
              <a:t> as </a:t>
            </a:r>
            <a:r>
              <a:rPr lang="en-GB" dirty="0" smtClean="0">
                <a:solidFill>
                  <a:schemeClr val="bg1">
                    <a:lumMod val="95000"/>
                    <a:lumOff val="5000"/>
                  </a:schemeClr>
                </a:solidFill>
              </a:rPr>
              <a:t>np</a:t>
            </a:r>
            <a:endParaRPr lang="en-GB" b="1" dirty="0" smtClean="0"/>
          </a:p>
          <a:p>
            <a:pPr marL="0" indent="0">
              <a:buNone/>
            </a:pPr>
            <a:r>
              <a:rPr lang="en-GB" b="1" dirty="0" smtClean="0"/>
              <a:t>Mean</a:t>
            </a:r>
          </a:p>
          <a:p>
            <a:pPr marL="0" indent="0">
              <a:buNone/>
            </a:pPr>
            <a:r>
              <a:rPr lang="en-GB" dirty="0" err="1" smtClean="0">
                <a:solidFill>
                  <a:schemeClr val="bg1">
                    <a:lumMod val="95000"/>
                    <a:lumOff val="5000"/>
                  </a:schemeClr>
                </a:solidFill>
              </a:rPr>
              <a:t>np.mean</a:t>
            </a:r>
            <a:r>
              <a:rPr lang="en-GB" dirty="0" smtClean="0">
                <a:solidFill>
                  <a:schemeClr val="bg1">
                    <a:lumMod val="95000"/>
                    <a:lumOff val="5000"/>
                  </a:schemeClr>
                </a:solidFill>
              </a:rPr>
              <a:t>(b)</a:t>
            </a:r>
          </a:p>
          <a:p>
            <a:pPr marL="0" indent="0">
              <a:buNone/>
            </a:pPr>
            <a:r>
              <a:rPr lang="en-GB" b="1" dirty="0" smtClean="0"/>
              <a:t>Median</a:t>
            </a:r>
          </a:p>
          <a:p>
            <a:pPr marL="0" indent="0">
              <a:buNone/>
            </a:pPr>
            <a:r>
              <a:rPr lang="en-GB" dirty="0" err="1" smtClean="0">
                <a:solidFill>
                  <a:schemeClr val="bg1">
                    <a:lumMod val="95000"/>
                    <a:lumOff val="5000"/>
                  </a:schemeClr>
                </a:solidFill>
              </a:rPr>
              <a:t>np.median</a:t>
            </a:r>
            <a:r>
              <a:rPr lang="en-GB" dirty="0" smtClean="0">
                <a:solidFill>
                  <a:schemeClr val="bg1">
                    <a:lumMod val="95000"/>
                    <a:lumOff val="5000"/>
                  </a:schemeClr>
                </a:solidFill>
              </a:rPr>
              <a:t>(b)</a:t>
            </a:r>
          </a:p>
          <a:p>
            <a:pPr marL="0" indent="0">
              <a:buNone/>
            </a:pPr>
            <a:r>
              <a:rPr lang="en-GB" b="1" dirty="0" smtClean="0"/>
              <a:t>Mode</a:t>
            </a:r>
          </a:p>
          <a:p>
            <a:pPr marL="0" indent="0">
              <a:buNone/>
            </a:pPr>
            <a:r>
              <a:rPr lang="en-GB" dirty="0" err="1">
                <a:solidFill>
                  <a:schemeClr val="bg1">
                    <a:lumMod val="95000"/>
                    <a:lumOff val="5000"/>
                  </a:schemeClr>
                </a:solidFill>
              </a:rPr>
              <a:t>statistics.mode</a:t>
            </a:r>
            <a:r>
              <a:rPr lang="en-GB" dirty="0">
                <a:solidFill>
                  <a:schemeClr val="bg1">
                    <a:lumMod val="95000"/>
                    <a:lumOff val="5000"/>
                  </a:schemeClr>
                </a:solidFill>
              </a:rPr>
              <a:t>(b)</a:t>
            </a:r>
          </a:p>
          <a:p>
            <a:pPr marL="0" indent="0">
              <a:buNone/>
            </a:pPr>
            <a:endParaRPr lang="en-GB" b="1" dirty="0"/>
          </a:p>
          <a:p>
            <a:pPr marL="0" indent="0">
              <a:buNone/>
            </a:pPr>
            <a:endParaRPr lang="en-GB" dirty="0" smtClean="0">
              <a:solidFill>
                <a:schemeClr val="bg1">
                  <a:lumMod val="95000"/>
                  <a:lumOff val="5000"/>
                </a:schemeClr>
              </a:solidFill>
            </a:endParaRPr>
          </a:p>
        </p:txBody>
      </p:sp>
    </p:spTree>
    <p:extLst>
      <p:ext uri="{BB962C8B-B14F-4D97-AF65-F5344CB8AC3E}">
        <p14:creationId xmlns:p14="http://schemas.microsoft.com/office/powerpoint/2010/main" val="3067108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307496" y="4075043"/>
            <a:ext cx="4323522" cy="2286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Types of statistics in data science</a:t>
            </a:r>
            <a:endParaRPr lang="en-GB" dirty="0"/>
          </a:p>
        </p:txBody>
      </p:sp>
      <p:pic>
        <p:nvPicPr>
          <p:cNvPr id="1026" name="Picture 2" descr="https://media.geeksforgeeks.org/wp-content/uploads/20200625233042/Untitled-Diagram-9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0621" y="2219669"/>
            <a:ext cx="9486154" cy="331155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361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Measure of spread (variability)</a:t>
            </a:r>
            <a:endParaRPr lang="en-GB" dirty="0"/>
          </a:p>
        </p:txBody>
      </p:sp>
      <p:sp>
        <p:nvSpPr>
          <p:cNvPr id="3" name="Content Placeholder 2"/>
          <p:cNvSpPr>
            <a:spLocks noGrp="1"/>
          </p:cNvSpPr>
          <p:nvPr>
            <p:ph idx="1"/>
          </p:nvPr>
        </p:nvSpPr>
        <p:spPr/>
        <p:txBody>
          <a:bodyPr/>
          <a:lstStyle/>
          <a:p>
            <a:r>
              <a:rPr lang="en-GB" dirty="0"/>
              <a:t>A measure of spread, sometimes also called a measure of dispersion, is used to describe the variability in a sample or population. It is usually used in conjunction with a measure of central tendency, such as the mean or median, to provide an overall description of a set of </a:t>
            </a:r>
            <a:r>
              <a:rPr lang="en-GB" dirty="0" smtClean="0"/>
              <a:t>data</a:t>
            </a:r>
          </a:p>
          <a:p>
            <a:endParaRPr lang="en-GB" dirty="0"/>
          </a:p>
        </p:txBody>
      </p:sp>
    </p:spTree>
    <p:extLst>
      <p:ext uri="{BB962C8B-B14F-4D97-AF65-F5344CB8AC3E}">
        <p14:creationId xmlns:p14="http://schemas.microsoft.com/office/powerpoint/2010/main" val="3575659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lstStyle/>
          <a:p>
            <a:r>
              <a:rPr lang="en-GB" dirty="0"/>
              <a:t>Note: that spread is how far or close the points </a:t>
            </a:r>
            <a:r>
              <a:rPr lang="en-GB" dirty="0" smtClean="0"/>
              <a:t>from </a:t>
            </a:r>
            <a:r>
              <a:rPr lang="en-GB" dirty="0"/>
              <a:t>the mean are, compared to each other. </a:t>
            </a:r>
          </a:p>
          <a:p>
            <a:endParaRPr lang="en-GB" dirty="0"/>
          </a:p>
        </p:txBody>
      </p:sp>
      <p:pic>
        <p:nvPicPr>
          <p:cNvPr id="4" name="Picture 3"/>
          <p:cNvPicPr>
            <a:picLocks noChangeAspect="1"/>
          </p:cNvPicPr>
          <p:nvPr/>
        </p:nvPicPr>
        <p:blipFill>
          <a:blip r:embed="rId2"/>
          <a:stretch>
            <a:fillRect/>
          </a:stretch>
        </p:blipFill>
        <p:spPr>
          <a:xfrm>
            <a:off x="3697357" y="3448810"/>
            <a:ext cx="3597965" cy="2494790"/>
          </a:xfrm>
          <a:prstGeom prst="rect">
            <a:avLst/>
          </a:prstGeom>
        </p:spPr>
      </p:pic>
    </p:spTree>
    <p:extLst>
      <p:ext uri="{BB962C8B-B14F-4D97-AF65-F5344CB8AC3E}">
        <p14:creationId xmlns:p14="http://schemas.microsoft.com/office/powerpoint/2010/main" val="121932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lstStyle/>
          <a:p>
            <a:pPr marL="0" indent="0">
              <a:buNone/>
            </a:pPr>
            <a:r>
              <a:rPr lang="en-AE" dirty="0" smtClean="0"/>
              <a:t>1. Variance </a:t>
            </a:r>
          </a:p>
          <a:p>
            <a:pPr marL="0" indent="0" algn="ctr">
              <a:buNone/>
            </a:pPr>
            <a:r>
              <a:rPr lang="en-AE" dirty="0" smtClean="0"/>
              <a:t>Average distance from each data point to the data’s mean</a:t>
            </a:r>
          </a:p>
          <a:p>
            <a:pPr marL="0" indent="0" algn="ctr">
              <a:buNone/>
            </a:pPr>
            <a:endParaRPr lang="en-AE" dirty="0" smtClean="0"/>
          </a:p>
          <a:p>
            <a:endParaRPr lang="en-GB" dirty="0"/>
          </a:p>
        </p:txBody>
      </p:sp>
      <p:pic>
        <p:nvPicPr>
          <p:cNvPr id="5" name="Picture 4"/>
          <p:cNvPicPr>
            <a:picLocks noChangeAspect="1"/>
          </p:cNvPicPr>
          <p:nvPr/>
        </p:nvPicPr>
        <p:blipFill>
          <a:blip r:embed="rId2"/>
          <a:stretch>
            <a:fillRect/>
          </a:stretch>
        </p:blipFill>
        <p:spPr>
          <a:xfrm>
            <a:off x="2276060" y="3366747"/>
            <a:ext cx="7454349" cy="2507280"/>
          </a:xfrm>
          <a:prstGeom prst="rect">
            <a:avLst/>
          </a:prstGeom>
        </p:spPr>
      </p:pic>
    </p:spTree>
    <p:extLst>
      <p:ext uri="{BB962C8B-B14F-4D97-AF65-F5344CB8AC3E}">
        <p14:creationId xmlns:p14="http://schemas.microsoft.com/office/powerpoint/2010/main" val="3303100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lstStyle/>
          <a:p>
            <a:r>
              <a:rPr lang="en-AE" dirty="0"/>
              <a:t>How to calculate </a:t>
            </a:r>
            <a:r>
              <a:rPr lang="en-AE" dirty="0" smtClean="0"/>
              <a:t>variance: </a:t>
            </a:r>
            <a:r>
              <a:rPr lang="en-GB" dirty="0"/>
              <a:t>The differences between each number in the data set and the mean, then squaring the differences to make them positive, and finally dividing the sum of the squares by the number of values in the data set.</a:t>
            </a:r>
            <a:r>
              <a:rPr lang="en-AE" dirty="0"/>
              <a:t> </a:t>
            </a:r>
            <a:endParaRPr lang="en-GB" dirty="0"/>
          </a:p>
          <a:p>
            <a:endParaRPr lang="en-GB" dirty="0"/>
          </a:p>
        </p:txBody>
      </p:sp>
    </p:spTree>
    <p:extLst>
      <p:ext uri="{BB962C8B-B14F-4D97-AF65-F5344CB8AC3E}">
        <p14:creationId xmlns:p14="http://schemas.microsoft.com/office/powerpoint/2010/main" val="1273918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E" dirty="0"/>
              <a:t>How to calculate variance</a:t>
            </a:r>
            <a:endParaRPr lang="en-GB" dirty="0"/>
          </a:p>
        </p:txBody>
      </p:sp>
      <p:pic>
        <p:nvPicPr>
          <p:cNvPr id="5" name="Content Placeholder 4"/>
          <p:cNvPicPr>
            <a:picLocks noGrp="1" noChangeAspect="1"/>
          </p:cNvPicPr>
          <p:nvPr>
            <p:ph idx="1"/>
          </p:nvPr>
        </p:nvPicPr>
        <p:blipFill>
          <a:blip r:embed="rId2"/>
          <a:stretch>
            <a:fillRect/>
          </a:stretch>
        </p:blipFill>
        <p:spPr>
          <a:xfrm>
            <a:off x="1141413" y="2097088"/>
            <a:ext cx="2367100" cy="1739416"/>
          </a:xfrm>
          <a:prstGeom prst="rect">
            <a:avLst/>
          </a:prstGeom>
        </p:spPr>
      </p:pic>
      <p:pic>
        <p:nvPicPr>
          <p:cNvPr id="6" name="Picture 5"/>
          <p:cNvPicPr>
            <a:picLocks noChangeAspect="1"/>
          </p:cNvPicPr>
          <p:nvPr/>
        </p:nvPicPr>
        <p:blipFill>
          <a:blip r:embed="rId3"/>
          <a:stretch>
            <a:fillRect/>
          </a:stretch>
        </p:blipFill>
        <p:spPr>
          <a:xfrm>
            <a:off x="3508513" y="2097088"/>
            <a:ext cx="2395331" cy="1739416"/>
          </a:xfrm>
          <a:prstGeom prst="rect">
            <a:avLst/>
          </a:prstGeom>
        </p:spPr>
      </p:pic>
      <p:pic>
        <p:nvPicPr>
          <p:cNvPr id="7" name="Picture 6"/>
          <p:cNvPicPr>
            <a:picLocks noChangeAspect="1"/>
          </p:cNvPicPr>
          <p:nvPr/>
        </p:nvPicPr>
        <p:blipFill>
          <a:blip r:embed="rId4"/>
          <a:stretch>
            <a:fillRect/>
          </a:stretch>
        </p:blipFill>
        <p:spPr>
          <a:xfrm>
            <a:off x="5875613" y="2097088"/>
            <a:ext cx="4719500" cy="1739416"/>
          </a:xfrm>
          <a:prstGeom prst="rect">
            <a:avLst/>
          </a:prstGeom>
        </p:spPr>
      </p:pic>
      <p:pic>
        <p:nvPicPr>
          <p:cNvPr id="8" name="Picture 7"/>
          <p:cNvPicPr>
            <a:picLocks noChangeAspect="1"/>
          </p:cNvPicPr>
          <p:nvPr/>
        </p:nvPicPr>
        <p:blipFill>
          <a:blip r:embed="rId5"/>
          <a:stretch>
            <a:fillRect/>
          </a:stretch>
        </p:blipFill>
        <p:spPr>
          <a:xfrm>
            <a:off x="1141413" y="3836504"/>
            <a:ext cx="3619430" cy="2256183"/>
          </a:xfrm>
          <a:prstGeom prst="rect">
            <a:avLst/>
          </a:prstGeom>
        </p:spPr>
      </p:pic>
      <p:pic>
        <p:nvPicPr>
          <p:cNvPr id="9" name="Picture 8"/>
          <p:cNvPicPr>
            <a:picLocks noChangeAspect="1"/>
          </p:cNvPicPr>
          <p:nvPr/>
        </p:nvPicPr>
        <p:blipFill>
          <a:blip r:embed="rId6"/>
          <a:stretch>
            <a:fillRect/>
          </a:stretch>
        </p:blipFill>
        <p:spPr>
          <a:xfrm>
            <a:off x="4623283" y="3836504"/>
            <a:ext cx="4174435" cy="2256183"/>
          </a:xfrm>
          <a:prstGeom prst="rect">
            <a:avLst/>
          </a:prstGeom>
        </p:spPr>
      </p:pic>
      <p:pic>
        <p:nvPicPr>
          <p:cNvPr id="10" name="Picture 9"/>
          <p:cNvPicPr>
            <a:picLocks noChangeAspect="1"/>
          </p:cNvPicPr>
          <p:nvPr/>
        </p:nvPicPr>
        <p:blipFill>
          <a:blip r:embed="rId7"/>
          <a:stretch>
            <a:fillRect/>
          </a:stretch>
        </p:blipFill>
        <p:spPr>
          <a:xfrm>
            <a:off x="8797718" y="3836504"/>
            <a:ext cx="1797395" cy="2256183"/>
          </a:xfrm>
          <a:prstGeom prst="rect">
            <a:avLst/>
          </a:prstGeom>
        </p:spPr>
      </p:pic>
    </p:spTree>
    <p:extLst>
      <p:ext uri="{BB962C8B-B14F-4D97-AF65-F5344CB8AC3E}">
        <p14:creationId xmlns:p14="http://schemas.microsoft.com/office/powerpoint/2010/main" val="325515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E" dirty="0"/>
              <a:t>How to calculate variance</a:t>
            </a:r>
            <a:endParaRPr lang="en-GB" dirty="0"/>
          </a:p>
        </p:txBody>
      </p:sp>
      <p:pic>
        <p:nvPicPr>
          <p:cNvPr id="4" name="Content Placeholder 3"/>
          <p:cNvPicPr>
            <a:picLocks noGrp="1" noChangeAspect="1"/>
          </p:cNvPicPr>
          <p:nvPr>
            <p:ph idx="1"/>
          </p:nvPr>
        </p:nvPicPr>
        <p:blipFill>
          <a:blip r:embed="rId2"/>
          <a:stretch>
            <a:fillRect/>
          </a:stretch>
        </p:blipFill>
        <p:spPr>
          <a:xfrm>
            <a:off x="3733272" y="2249488"/>
            <a:ext cx="4722282" cy="3541712"/>
          </a:xfrm>
          <a:prstGeom prst="rect">
            <a:avLst/>
          </a:prstGeom>
        </p:spPr>
      </p:pic>
    </p:spTree>
    <p:extLst>
      <p:ext uri="{BB962C8B-B14F-4D97-AF65-F5344CB8AC3E}">
        <p14:creationId xmlns:p14="http://schemas.microsoft.com/office/powerpoint/2010/main" val="720907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does variance indicate?</a:t>
            </a:r>
            <a:endParaRPr lang="en-GB" dirty="0"/>
          </a:p>
        </p:txBody>
      </p:sp>
      <p:sp>
        <p:nvSpPr>
          <p:cNvPr id="3" name="Content Placeholder 2"/>
          <p:cNvSpPr>
            <a:spLocks noGrp="1"/>
          </p:cNvSpPr>
          <p:nvPr>
            <p:ph idx="1"/>
          </p:nvPr>
        </p:nvSpPr>
        <p:spPr/>
        <p:txBody>
          <a:bodyPr/>
          <a:lstStyle/>
          <a:p>
            <a:r>
              <a:rPr lang="en-GB" dirty="0" smtClean="0"/>
              <a:t>The higher the variance the more spread is the data.  </a:t>
            </a:r>
            <a:endParaRPr lang="en-GB" dirty="0"/>
          </a:p>
        </p:txBody>
      </p:sp>
      <p:pic>
        <p:nvPicPr>
          <p:cNvPr id="4" name="Picture 3"/>
          <p:cNvPicPr>
            <a:picLocks noChangeAspect="1"/>
          </p:cNvPicPr>
          <p:nvPr/>
        </p:nvPicPr>
        <p:blipFill>
          <a:blip r:embed="rId2"/>
          <a:stretch>
            <a:fillRect/>
          </a:stretch>
        </p:blipFill>
        <p:spPr>
          <a:xfrm>
            <a:off x="2667000" y="2743200"/>
            <a:ext cx="6400800" cy="2017643"/>
          </a:xfrm>
          <a:prstGeom prst="rect">
            <a:avLst/>
          </a:prstGeom>
        </p:spPr>
      </p:pic>
      <p:sp>
        <p:nvSpPr>
          <p:cNvPr id="6" name="TextBox 5"/>
          <p:cNvSpPr txBox="1"/>
          <p:nvPr/>
        </p:nvSpPr>
        <p:spPr>
          <a:xfrm>
            <a:off x="1141412" y="4952856"/>
            <a:ext cx="9615068" cy="646331"/>
          </a:xfrm>
          <a:prstGeom prst="rect">
            <a:avLst/>
          </a:prstGeom>
          <a:noFill/>
        </p:spPr>
        <p:txBody>
          <a:bodyPr wrap="none" rtlCol="0">
            <a:spAutoFit/>
          </a:bodyPr>
          <a:lstStyle/>
          <a:p>
            <a:r>
              <a:rPr lang="en-GB" dirty="0"/>
              <a:t>Comparing </a:t>
            </a:r>
            <a:r>
              <a:rPr lang="en-GB" dirty="0" smtClean="0"/>
              <a:t>the above histograms, note that </a:t>
            </a:r>
            <a:r>
              <a:rPr lang="en-GB" dirty="0"/>
              <a:t>the variance of the data </a:t>
            </a:r>
            <a:r>
              <a:rPr lang="en-GB" dirty="0" smtClean="0"/>
              <a:t>in</a:t>
            </a:r>
          </a:p>
          <a:p>
            <a:r>
              <a:rPr lang="en-GB" dirty="0"/>
              <a:t> </a:t>
            </a:r>
            <a:r>
              <a:rPr lang="en-GB" b="1" dirty="0"/>
              <a:t>Histogram A</a:t>
            </a:r>
            <a:r>
              <a:rPr lang="en-GB" dirty="0"/>
              <a:t> is 907.947, compared with the variance of the data in </a:t>
            </a:r>
            <a:r>
              <a:rPr lang="en-GB" b="1" dirty="0"/>
              <a:t>Histogram B</a:t>
            </a:r>
            <a:r>
              <a:rPr lang="en-GB" dirty="0"/>
              <a:t>, which is 106.5411.</a:t>
            </a:r>
          </a:p>
        </p:txBody>
      </p:sp>
    </p:spTree>
    <p:extLst>
      <p:ext uri="{BB962C8B-B14F-4D97-AF65-F5344CB8AC3E}">
        <p14:creationId xmlns:p14="http://schemas.microsoft.com/office/powerpoint/2010/main" val="3151005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a:xfrm>
            <a:off x="1141412" y="1775957"/>
            <a:ext cx="9905999" cy="4200299"/>
          </a:xfrm>
        </p:spPr>
        <p:txBody>
          <a:bodyPr>
            <a:normAutofit/>
          </a:bodyPr>
          <a:lstStyle/>
          <a:p>
            <a:pPr marL="0" indent="0">
              <a:buNone/>
            </a:pPr>
            <a:r>
              <a:rPr lang="en-GB" b="1" dirty="0" smtClean="0"/>
              <a:t>Variance</a:t>
            </a:r>
          </a:p>
          <a:p>
            <a:pPr marL="0" indent="0">
              <a:buNone/>
            </a:pPr>
            <a:r>
              <a:rPr lang="en-GB" dirty="0" err="1"/>
              <a:t>np.var</a:t>
            </a:r>
            <a:r>
              <a:rPr lang="en-GB" dirty="0"/>
              <a:t>(b, axis=None, </a:t>
            </a:r>
            <a:r>
              <a:rPr lang="en-GB" dirty="0" err="1"/>
              <a:t>dtype</a:t>
            </a:r>
            <a:r>
              <a:rPr lang="en-GB" dirty="0"/>
              <a:t>=None)</a:t>
            </a:r>
          </a:p>
          <a:p>
            <a:pPr marL="0" indent="0">
              <a:buNone/>
            </a:pPr>
            <a:endParaRPr lang="en-GB" b="1" dirty="0">
              <a:solidFill>
                <a:schemeClr val="bg1">
                  <a:lumMod val="95000"/>
                  <a:lumOff val="5000"/>
                </a:schemeClr>
              </a:solidFill>
            </a:endParaRPr>
          </a:p>
        </p:txBody>
      </p:sp>
    </p:spTree>
    <p:extLst>
      <p:ext uri="{BB962C8B-B14F-4D97-AF65-F5344CB8AC3E}">
        <p14:creationId xmlns:p14="http://schemas.microsoft.com/office/powerpoint/2010/main" val="2633565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to study statistics as Data Scientists</a:t>
            </a:r>
            <a:endParaRPr lang="en-GB" dirty="0"/>
          </a:p>
        </p:txBody>
      </p:sp>
      <p:sp>
        <p:nvSpPr>
          <p:cNvPr id="3" name="Content Placeholder 2"/>
          <p:cNvSpPr>
            <a:spLocks noGrp="1"/>
          </p:cNvSpPr>
          <p:nvPr>
            <p:ph idx="1"/>
          </p:nvPr>
        </p:nvSpPr>
        <p:spPr/>
        <p:txBody>
          <a:bodyPr/>
          <a:lstStyle/>
          <a:p>
            <a:r>
              <a:rPr lang="en-GB" dirty="0"/>
              <a:t>Data scientists use statistics to gather, review, </a:t>
            </a:r>
            <a:r>
              <a:rPr lang="en-GB" dirty="0" err="1"/>
              <a:t>analyze</a:t>
            </a:r>
            <a:r>
              <a:rPr lang="en-GB" dirty="0"/>
              <a:t>, and draw conclusions from data, as well as apply quantified mathematical models to appropriate variables.</a:t>
            </a:r>
          </a:p>
        </p:txBody>
      </p:sp>
    </p:spTree>
    <p:extLst>
      <p:ext uri="{BB962C8B-B14F-4D97-AF65-F5344CB8AC3E}">
        <p14:creationId xmlns:p14="http://schemas.microsoft.com/office/powerpoint/2010/main" val="3735471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lstStyle/>
          <a:p>
            <a:pPr marL="0" indent="0">
              <a:buNone/>
            </a:pPr>
            <a:r>
              <a:rPr lang="en-AE" dirty="0" smtClean="0"/>
              <a:t>1. Standard Deviation </a:t>
            </a:r>
          </a:p>
          <a:p>
            <a:pPr marL="0" indent="0" algn="ctr">
              <a:buNone/>
            </a:pPr>
            <a:endParaRPr lang="en-AE" dirty="0" smtClean="0"/>
          </a:p>
          <a:p>
            <a:pPr marL="0" indent="0" algn="ctr">
              <a:buNone/>
            </a:pPr>
            <a:endParaRPr lang="en-AE" dirty="0" smtClean="0"/>
          </a:p>
          <a:p>
            <a:endParaRPr lang="en-GB" dirty="0"/>
          </a:p>
        </p:txBody>
      </p:sp>
      <p:sp>
        <p:nvSpPr>
          <p:cNvPr id="4" name="Rectangle 3"/>
          <p:cNvSpPr/>
          <p:nvPr/>
        </p:nvSpPr>
        <p:spPr>
          <a:xfrm>
            <a:off x="1141411" y="2908996"/>
            <a:ext cx="8678449" cy="2585323"/>
          </a:xfrm>
          <a:prstGeom prst="rect">
            <a:avLst/>
          </a:prstGeom>
        </p:spPr>
        <p:txBody>
          <a:bodyPr wrap="square">
            <a:spAutoFit/>
          </a:bodyPr>
          <a:lstStyle/>
          <a:p>
            <a:r>
              <a:rPr lang="en-GB" dirty="0">
                <a:latin typeface="arial" panose="020B0604020202020204" pitchFamily="34" charset="0"/>
              </a:rPr>
              <a:t>A standard deviation (or σ) </a:t>
            </a:r>
            <a:r>
              <a:rPr lang="en-GB" dirty="0" smtClean="0">
                <a:latin typeface="arial" panose="020B0604020202020204" pitchFamily="34" charset="0"/>
              </a:rPr>
              <a:t>:</a:t>
            </a:r>
          </a:p>
          <a:p>
            <a:r>
              <a:rPr lang="en-GB" b="1" dirty="0" smtClean="0">
                <a:latin typeface="arial" panose="020B0604020202020204" pitchFamily="34" charset="0"/>
              </a:rPr>
              <a:t>measure </a:t>
            </a:r>
            <a:r>
              <a:rPr lang="en-GB" b="1" dirty="0">
                <a:latin typeface="arial" panose="020B0604020202020204" pitchFamily="34" charset="0"/>
              </a:rPr>
              <a:t>of how dispersed the data is in relation to the mean</a:t>
            </a:r>
            <a:r>
              <a:rPr lang="en-GB" dirty="0">
                <a:latin typeface="arial" panose="020B0604020202020204" pitchFamily="34" charset="0"/>
              </a:rPr>
              <a:t>. </a:t>
            </a:r>
            <a:endParaRPr lang="en-GB" dirty="0" smtClean="0">
              <a:latin typeface="arial" panose="020B0604020202020204" pitchFamily="34" charset="0"/>
            </a:endParaRPr>
          </a:p>
          <a:p>
            <a:endParaRPr lang="en-US" dirty="0">
              <a:latin typeface="arial" panose="020B0604020202020204" pitchFamily="34" charset="0"/>
            </a:endParaRPr>
          </a:p>
          <a:p>
            <a:r>
              <a:rPr lang="en-US" dirty="0" smtClean="0">
                <a:latin typeface="arial" panose="020B0604020202020204" pitchFamily="34" charset="0"/>
              </a:rPr>
              <a:t>It is the square root of the variance </a:t>
            </a:r>
            <a:endParaRPr lang="en-GB" dirty="0" smtClean="0">
              <a:latin typeface="arial" panose="020B0604020202020204" pitchFamily="34" charset="0"/>
            </a:endParaRPr>
          </a:p>
          <a:p>
            <a:endParaRPr lang="en-GB" dirty="0">
              <a:latin typeface="arial" panose="020B0604020202020204" pitchFamily="34" charset="0"/>
            </a:endParaRPr>
          </a:p>
          <a:p>
            <a:r>
              <a:rPr lang="en-GB" dirty="0" smtClean="0">
                <a:latin typeface="arial" panose="020B0604020202020204" pitchFamily="34" charset="0"/>
              </a:rPr>
              <a:t>Low </a:t>
            </a:r>
            <a:r>
              <a:rPr lang="en-GB" dirty="0">
                <a:latin typeface="arial" panose="020B0604020202020204" pitchFamily="34" charset="0"/>
              </a:rPr>
              <a:t>standard deviation means data are clustered around the mean, and high standard deviation indicates data are more spread out</a:t>
            </a:r>
            <a:r>
              <a:rPr lang="en-GB" dirty="0" smtClean="0">
                <a:latin typeface="arial" panose="020B0604020202020204" pitchFamily="34" charset="0"/>
              </a:rPr>
              <a:t>.</a:t>
            </a:r>
          </a:p>
          <a:p>
            <a:endParaRPr lang="en-GB" dirty="0">
              <a:latin typeface="arial" panose="020B0604020202020204" pitchFamily="34" charset="0"/>
            </a:endParaRPr>
          </a:p>
          <a:p>
            <a:endParaRPr lang="en-GB" dirty="0"/>
          </a:p>
        </p:txBody>
      </p:sp>
      <p:pic>
        <p:nvPicPr>
          <p:cNvPr id="5" name="Picture 4"/>
          <p:cNvPicPr>
            <a:picLocks noChangeAspect="1"/>
          </p:cNvPicPr>
          <p:nvPr/>
        </p:nvPicPr>
        <p:blipFill>
          <a:blip r:embed="rId2"/>
          <a:stretch>
            <a:fillRect/>
          </a:stretch>
        </p:blipFill>
        <p:spPr>
          <a:xfrm>
            <a:off x="4015408" y="3371119"/>
            <a:ext cx="3340064" cy="830538"/>
          </a:xfrm>
          <a:prstGeom prst="rect">
            <a:avLst/>
          </a:prstGeom>
        </p:spPr>
      </p:pic>
    </p:spTree>
    <p:extLst>
      <p:ext uri="{BB962C8B-B14F-4D97-AF65-F5344CB8AC3E}">
        <p14:creationId xmlns:p14="http://schemas.microsoft.com/office/powerpoint/2010/main" val="2309955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Variance vs. standard deviation </a:t>
            </a:r>
          </a:p>
        </p:txBody>
      </p:sp>
      <p:pic>
        <p:nvPicPr>
          <p:cNvPr id="4" name="Content Placeholder 3"/>
          <p:cNvPicPr>
            <a:picLocks noGrp="1" noChangeAspect="1"/>
          </p:cNvPicPr>
          <p:nvPr>
            <p:ph idx="1"/>
          </p:nvPr>
        </p:nvPicPr>
        <p:blipFill rotWithShape="1">
          <a:blip r:embed="rId2"/>
          <a:srcRect t="15508"/>
          <a:stretch/>
        </p:blipFill>
        <p:spPr>
          <a:xfrm>
            <a:off x="2184608" y="2405270"/>
            <a:ext cx="7143750" cy="2422421"/>
          </a:xfrm>
          <a:prstGeom prst="rect">
            <a:avLst/>
          </a:prstGeom>
        </p:spPr>
      </p:pic>
    </p:spTree>
    <p:extLst>
      <p:ext uri="{BB962C8B-B14F-4D97-AF65-F5344CB8AC3E}">
        <p14:creationId xmlns:p14="http://schemas.microsoft.com/office/powerpoint/2010/main" val="2775902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Variance vs. standard deviation </a:t>
            </a:r>
          </a:p>
        </p:txBody>
      </p:sp>
      <p:sp>
        <p:nvSpPr>
          <p:cNvPr id="3" name="Content Placeholder 2"/>
          <p:cNvSpPr>
            <a:spLocks noGrp="1"/>
          </p:cNvSpPr>
          <p:nvPr>
            <p:ph idx="1"/>
          </p:nvPr>
        </p:nvSpPr>
        <p:spPr/>
        <p:txBody>
          <a:bodyPr/>
          <a:lstStyle/>
          <a:p>
            <a:r>
              <a:rPr lang="en-GB" b="1" dirty="0"/>
              <a:t>To use the population </a:t>
            </a:r>
            <a:r>
              <a:rPr lang="en-GB" b="1" dirty="0" smtClean="0"/>
              <a:t>(variance or standard deviation) you </a:t>
            </a:r>
            <a:r>
              <a:rPr lang="en-GB" b="1" dirty="0"/>
              <a:t>need all of the data available whereas to use the sample </a:t>
            </a:r>
            <a:r>
              <a:rPr lang="en-GB" b="1" dirty="0" smtClean="0"/>
              <a:t>(variance or standard deviation) </a:t>
            </a:r>
            <a:r>
              <a:rPr lang="en-GB" b="1" dirty="0"/>
              <a:t>you only need a proportion of it</a:t>
            </a:r>
            <a:r>
              <a:rPr lang="en-GB" dirty="0"/>
              <a:t>. </a:t>
            </a:r>
            <a:endParaRPr lang="en-GB" dirty="0" smtClean="0"/>
          </a:p>
          <a:p>
            <a:endParaRPr lang="en-GB" dirty="0"/>
          </a:p>
        </p:txBody>
      </p:sp>
    </p:spTree>
    <p:extLst>
      <p:ext uri="{BB962C8B-B14F-4D97-AF65-F5344CB8AC3E}">
        <p14:creationId xmlns:p14="http://schemas.microsoft.com/office/powerpoint/2010/main" val="2715029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Variance vs. standard deviation </a:t>
            </a:r>
            <a:endParaRPr lang="en-GB" dirty="0"/>
          </a:p>
        </p:txBody>
      </p:sp>
      <p:sp>
        <p:nvSpPr>
          <p:cNvPr id="4" name="Rectangle 3"/>
          <p:cNvSpPr/>
          <p:nvPr/>
        </p:nvSpPr>
        <p:spPr>
          <a:xfrm>
            <a:off x="1288773" y="2820015"/>
            <a:ext cx="9097617" cy="1477328"/>
          </a:xfrm>
          <a:prstGeom prst="rect">
            <a:avLst/>
          </a:prstGeom>
        </p:spPr>
        <p:txBody>
          <a:bodyPr wrap="square">
            <a:spAutoFit/>
          </a:bodyPr>
          <a:lstStyle/>
          <a:p>
            <a:pPr>
              <a:buFont typeface="+mj-lt"/>
              <a:buAutoNum type="arabicPeriod"/>
            </a:pPr>
            <a:r>
              <a:rPr lang="en-GB" dirty="0">
                <a:latin typeface="Helvetica Neue"/>
              </a:rPr>
              <a:t>Suppose a sample standard deviation was calculated to be 8. Then what would be the associated variance? </a:t>
            </a:r>
            <a:r>
              <a:rPr lang="en-GB" dirty="0" smtClean="0">
                <a:latin typeface="Helvetica Neue"/>
              </a:rPr>
              <a:t> </a:t>
            </a:r>
            <a:r>
              <a:rPr lang="en-AE" dirty="0" smtClean="0">
                <a:latin typeface="Helvetica Neue"/>
                <a:sym typeface="Wingdings" panose="05000000000000000000" pitchFamily="2" charset="2"/>
              </a:rPr>
              <a:t> 64</a:t>
            </a:r>
            <a:endParaRPr lang="en-GB" dirty="0" smtClean="0">
              <a:latin typeface="Helvetica Neue"/>
            </a:endParaRPr>
          </a:p>
          <a:p>
            <a:endParaRPr lang="en-GB" dirty="0">
              <a:latin typeface="Helvetica Neue"/>
            </a:endParaRPr>
          </a:p>
          <a:p>
            <a:pPr indent="-342900">
              <a:buFont typeface="+mj-lt"/>
              <a:buAutoNum type="arabicPeriod"/>
            </a:pPr>
            <a:r>
              <a:rPr lang="en-GB" dirty="0">
                <a:latin typeface="Helvetica Neue"/>
              </a:rPr>
              <a:t>Suppose a sample variance was calculated to be 144. Then what would be the associated standard deviation?</a:t>
            </a:r>
            <a:r>
              <a:rPr lang="en-GB" dirty="0">
                <a:solidFill>
                  <a:srgbClr val="333333"/>
                </a:solidFill>
                <a:latin typeface="Helvetica Neue"/>
              </a:rPr>
              <a:t> </a:t>
            </a:r>
            <a:r>
              <a:rPr lang="en-GB" dirty="0" smtClean="0">
                <a:solidFill>
                  <a:srgbClr val="333333"/>
                </a:solidFill>
                <a:latin typeface="Helvetica Neue"/>
              </a:rPr>
              <a:t> </a:t>
            </a:r>
            <a:r>
              <a:rPr lang="en-AE" dirty="0">
                <a:latin typeface="Helvetica Neue"/>
                <a:sym typeface="Wingdings" panose="05000000000000000000" pitchFamily="2" charset="2"/>
              </a:rPr>
              <a:t> 12</a:t>
            </a:r>
            <a:endParaRPr lang="en-GB" dirty="0">
              <a:latin typeface="Helvetica Neue"/>
            </a:endParaRPr>
          </a:p>
        </p:txBody>
      </p:sp>
    </p:spTree>
    <p:extLst>
      <p:ext uri="{BB962C8B-B14F-4D97-AF65-F5344CB8AC3E}">
        <p14:creationId xmlns:p14="http://schemas.microsoft.com/office/powerpoint/2010/main" val="2561382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a:xfrm>
            <a:off x="1141412" y="1775957"/>
            <a:ext cx="9905999" cy="4200299"/>
          </a:xfrm>
        </p:spPr>
        <p:txBody>
          <a:bodyPr>
            <a:normAutofit/>
          </a:bodyPr>
          <a:lstStyle/>
          <a:p>
            <a:pPr marL="0" indent="0">
              <a:buNone/>
            </a:pPr>
            <a:r>
              <a:rPr lang="en-US" b="1" dirty="0" smtClean="0"/>
              <a:t>Standard Deviation </a:t>
            </a:r>
            <a:endParaRPr lang="en-GB" b="1" dirty="0" smtClean="0"/>
          </a:p>
          <a:p>
            <a:pPr marL="0" indent="0">
              <a:buNone/>
            </a:pPr>
            <a:r>
              <a:rPr lang="en-GB" dirty="0" err="1"/>
              <a:t>np.std</a:t>
            </a:r>
            <a:r>
              <a:rPr lang="en-GB" dirty="0"/>
              <a:t>(b, axis=None, </a:t>
            </a:r>
            <a:r>
              <a:rPr lang="en-GB" dirty="0" err="1"/>
              <a:t>dtype</a:t>
            </a:r>
            <a:r>
              <a:rPr lang="en-GB" dirty="0"/>
              <a:t>=None)</a:t>
            </a:r>
          </a:p>
          <a:p>
            <a:pPr marL="0" indent="0">
              <a:buNone/>
            </a:pPr>
            <a:endParaRPr lang="en-GB" b="1" dirty="0">
              <a:solidFill>
                <a:schemeClr val="bg1">
                  <a:lumMod val="95000"/>
                  <a:lumOff val="5000"/>
                </a:schemeClr>
              </a:solidFill>
            </a:endParaRPr>
          </a:p>
        </p:txBody>
      </p:sp>
    </p:spTree>
    <p:extLst>
      <p:ext uri="{BB962C8B-B14F-4D97-AF65-F5344CB8AC3E}">
        <p14:creationId xmlns:p14="http://schemas.microsoft.com/office/powerpoint/2010/main" val="2335835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lstStyle/>
          <a:p>
            <a:r>
              <a:rPr lang="en-GB" dirty="0" smtClean="0"/>
              <a:t>Correlation</a:t>
            </a:r>
          </a:p>
          <a:p>
            <a:pPr marL="0" indent="0">
              <a:buNone/>
            </a:pPr>
            <a:r>
              <a:rPr lang="en-GB" dirty="0"/>
              <a:t> Correlation is </a:t>
            </a:r>
            <a:r>
              <a:rPr lang="en-GB" b="1" dirty="0"/>
              <a:t>a statistical measure that expresses the extent to which two variables are linearly related</a:t>
            </a:r>
            <a:r>
              <a:rPr lang="en-GB" dirty="0"/>
              <a:t> (meaning they change together at a constant rate). </a:t>
            </a:r>
          </a:p>
          <a:p>
            <a:pPr marL="0" indent="0">
              <a:buNone/>
            </a:pPr>
            <a:r>
              <a:rPr lang="en-GB" dirty="0" err="1" smtClean="0"/>
              <a:t>Corrleation</a:t>
            </a:r>
            <a:r>
              <a:rPr lang="en-GB" dirty="0" smtClean="0"/>
              <a:t> is a common </a:t>
            </a:r>
            <a:r>
              <a:rPr lang="en-GB" dirty="0"/>
              <a:t>tool for describing simple relationships without making a statement about cause and effect</a:t>
            </a:r>
          </a:p>
        </p:txBody>
      </p:sp>
    </p:spTree>
    <p:extLst>
      <p:ext uri="{BB962C8B-B14F-4D97-AF65-F5344CB8AC3E}">
        <p14:creationId xmlns:p14="http://schemas.microsoft.com/office/powerpoint/2010/main" val="1300922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p>
        </p:txBody>
      </p:sp>
      <p:sp>
        <p:nvSpPr>
          <p:cNvPr id="3" name="Content Placeholder 2"/>
          <p:cNvSpPr>
            <a:spLocks noGrp="1"/>
          </p:cNvSpPr>
          <p:nvPr>
            <p:ph idx="1"/>
          </p:nvPr>
        </p:nvSpPr>
        <p:spPr/>
        <p:txBody>
          <a:bodyPr>
            <a:normAutofit fontScale="92500" lnSpcReduction="20000"/>
          </a:bodyPr>
          <a:lstStyle/>
          <a:p>
            <a:r>
              <a:rPr lang="en-GB" dirty="0" smtClean="0"/>
              <a:t>Correlation</a:t>
            </a:r>
          </a:p>
          <a:p>
            <a:r>
              <a:rPr lang="en-GB" dirty="0"/>
              <a:t>Correlation coefficients are used to measure the strength of the linear relationship between two variables.</a:t>
            </a:r>
          </a:p>
          <a:p>
            <a:r>
              <a:rPr lang="en-GB" dirty="0"/>
              <a:t>A correlation coefficient greater than zero indicates a positive relationship while a value less than zero signifies a negative relationship.</a:t>
            </a:r>
          </a:p>
          <a:p>
            <a:r>
              <a:rPr lang="en-GB" dirty="0"/>
              <a:t>A value of zero indicates no relationship between the two variables being compared</a:t>
            </a:r>
            <a:r>
              <a:rPr lang="en-GB" dirty="0" smtClean="0"/>
              <a:t>.</a:t>
            </a:r>
          </a:p>
          <a:p>
            <a:r>
              <a:rPr lang="en-GB" dirty="0" smtClean="0"/>
              <a:t>When interpreting </a:t>
            </a:r>
            <a:r>
              <a:rPr lang="en-GB" dirty="0"/>
              <a:t>correlation, it's important to remember that just because two variables are correlated, it does not mean that one causes the other</a:t>
            </a:r>
          </a:p>
        </p:txBody>
      </p:sp>
    </p:spTree>
    <p:extLst>
      <p:ext uri="{BB962C8B-B14F-4D97-AF65-F5344CB8AC3E}">
        <p14:creationId xmlns:p14="http://schemas.microsoft.com/office/powerpoint/2010/main" val="40321920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Measure of spread (variability</a:t>
            </a:r>
            <a:r>
              <a:rPr lang="en-GB" dirty="0" smtClean="0"/>
              <a:t>)</a:t>
            </a:r>
            <a:br>
              <a:rPr lang="en-GB" dirty="0" smtClean="0"/>
            </a:br>
            <a:r>
              <a:rPr lang="en-GB" dirty="0" smtClean="0"/>
              <a:t>Correlation</a:t>
            </a:r>
            <a:endParaRPr lang="en-GB" dirty="0"/>
          </a:p>
        </p:txBody>
      </p:sp>
      <p:pic>
        <p:nvPicPr>
          <p:cNvPr id="5" name="Content Placeholder 4"/>
          <p:cNvPicPr>
            <a:picLocks noGrp="1" noChangeAspect="1"/>
          </p:cNvPicPr>
          <p:nvPr>
            <p:ph idx="1"/>
          </p:nvPr>
        </p:nvPicPr>
        <p:blipFill rotWithShape="1">
          <a:blip r:embed="rId2"/>
          <a:srcRect t="23482" b="27689"/>
          <a:stretch/>
        </p:blipFill>
        <p:spPr>
          <a:xfrm>
            <a:off x="1043609" y="2454965"/>
            <a:ext cx="10003802" cy="1729409"/>
          </a:xfrm>
          <a:prstGeom prst="rect">
            <a:avLst/>
          </a:prstGeom>
        </p:spPr>
      </p:pic>
      <p:sp>
        <p:nvSpPr>
          <p:cNvPr id="6" name="TextBox 5"/>
          <p:cNvSpPr txBox="1"/>
          <p:nvPr/>
        </p:nvSpPr>
        <p:spPr>
          <a:xfrm>
            <a:off x="3717235" y="3815042"/>
            <a:ext cx="465192" cy="369332"/>
          </a:xfrm>
          <a:prstGeom prst="rect">
            <a:avLst/>
          </a:prstGeom>
          <a:noFill/>
        </p:spPr>
        <p:txBody>
          <a:bodyPr wrap="none" rtlCol="0">
            <a:spAutoFit/>
          </a:bodyPr>
          <a:lstStyle/>
          <a:p>
            <a:r>
              <a:rPr lang="en-GB" dirty="0" smtClean="0">
                <a:solidFill>
                  <a:schemeClr val="bg1"/>
                </a:solidFill>
              </a:rPr>
              <a:t>+1</a:t>
            </a:r>
            <a:endParaRPr lang="en-GB" dirty="0">
              <a:solidFill>
                <a:schemeClr val="bg1"/>
              </a:solidFill>
            </a:endParaRPr>
          </a:p>
        </p:txBody>
      </p:sp>
      <p:sp>
        <p:nvSpPr>
          <p:cNvPr id="7" name="TextBox 6"/>
          <p:cNvSpPr txBox="1"/>
          <p:nvPr/>
        </p:nvSpPr>
        <p:spPr>
          <a:xfrm>
            <a:off x="7032547" y="3815042"/>
            <a:ext cx="388248" cy="369332"/>
          </a:xfrm>
          <a:prstGeom prst="rect">
            <a:avLst/>
          </a:prstGeom>
          <a:noFill/>
        </p:spPr>
        <p:txBody>
          <a:bodyPr wrap="none" rtlCol="0">
            <a:spAutoFit/>
          </a:bodyPr>
          <a:lstStyle/>
          <a:p>
            <a:r>
              <a:rPr lang="en-GB" dirty="0" smtClean="0">
                <a:solidFill>
                  <a:schemeClr val="bg1"/>
                </a:solidFill>
              </a:rPr>
              <a:t>-1</a:t>
            </a:r>
            <a:endParaRPr lang="en-GB" dirty="0">
              <a:solidFill>
                <a:schemeClr val="bg1"/>
              </a:solidFill>
            </a:endParaRPr>
          </a:p>
        </p:txBody>
      </p:sp>
      <p:sp>
        <p:nvSpPr>
          <p:cNvPr id="8" name="TextBox 7"/>
          <p:cNvSpPr txBox="1"/>
          <p:nvPr/>
        </p:nvSpPr>
        <p:spPr>
          <a:xfrm>
            <a:off x="10225013" y="3839098"/>
            <a:ext cx="794000" cy="369332"/>
          </a:xfrm>
          <a:prstGeom prst="rect">
            <a:avLst/>
          </a:prstGeom>
          <a:noFill/>
        </p:spPr>
        <p:txBody>
          <a:bodyPr wrap="none" rtlCol="0">
            <a:spAutoFit/>
          </a:bodyPr>
          <a:lstStyle/>
          <a:p>
            <a:r>
              <a:rPr lang="en-GB" dirty="0" smtClean="0">
                <a:solidFill>
                  <a:schemeClr val="bg1"/>
                </a:solidFill>
              </a:rPr>
              <a:t>Zero 0</a:t>
            </a:r>
            <a:endParaRPr lang="en-GB" dirty="0">
              <a:solidFill>
                <a:schemeClr val="bg1"/>
              </a:solidFill>
            </a:endParaRPr>
          </a:p>
        </p:txBody>
      </p:sp>
      <p:sp>
        <p:nvSpPr>
          <p:cNvPr id="9" name="TextBox 8"/>
          <p:cNvSpPr txBox="1"/>
          <p:nvPr/>
        </p:nvSpPr>
        <p:spPr>
          <a:xfrm>
            <a:off x="1131239" y="4373217"/>
            <a:ext cx="3051188" cy="2031325"/>
          </a:xfrm>
          <a:prstGeom prst="rect">
            <a:avLst/>
          </a:prstGeom>
          <a:noFill/>
        </p:spPr>
        <p:txBody>
          <a:bodyPr wrap="square" rtlCol="0">
            <a:spAutoFit/>
          </a:bodyPr>
          <a:lstStyle/>
          <a:p>
            <a:r>
              <a:rPr lang="en-GB" dirty="0" smtClean="0"/>
              <a:t>The relationship between oil prices and airfares</a:t>
            </a:r>
          </a:p>
          <a:p>
            <a:r>
              <a:rPr lang="en-GB" dirty="0"/>
              <a:t> </a:t>
            </a:r>
          </a:p>
          <a:p>
            <a:r>
              <a:rPr lang="en-GB" dirty="0" smtClean="0"/>
              <a:t>Rain level </a:t>
            </a:r>
          </a:p>
          <a:p>
            <a:endParaRPr lang="en-GB" dirty="0"/>
          </a:p>
          <a:p>
            <a:r>
              <a:rPr lang="en-GB" dirty="0" smtClean="0"/>
              <a:t>Studying duration and performance</a:t>
            </a:r>
          </a:p>
        </p:txBody>
      </p:sp>
      <p:sp>
        <p:nvSpPr>
          <p:cNvPr id="10" name="TextBox 9"/>
          <p:cNvSpPr txBox="1"/>
          <p:nvPr/>
        </p:nvSpPr>
        <p:spPr>
          <a:xfrm>
            <a:off x="4502647" y="4357585"/>
            <a:ext cx="3687196" cy="1754326"/>
          </a:xfrm>
          <a:prstGeom prst="rect">
            <a:avLst/>
          </a:prstGeom>
          <a:noFill/>
        </p:spPr>
        <p:txBody>
          <a:bodyPr wrap="square" rtlCol="0">
            <a:spAutoFit/>
          </a:bodyPr>
          <a:lstStyle/>
          <a:p>
            <a:r>
              <a:rPr lang="en-GB" dirty="0"/>
              <a:t>H</a:t>
            </a:r>
            <a:r>
              <a:rPr lang="en-GB" dirty="0" smtClean="0"/>
              <a:t>eight </a:t>
            </a:r>
            <a:r>
              <a:rPr lang="en-GB" dirty="0"/>
              <a:t>above sea level and temperature</a:t>
            </a:r>
            <a:r>
              <a:rPr lang="en-GB" dirty="0" smtClean="0"/>
              <a:t>.</a:t>
            </a:r>
          </a:p>
          <a:p>
            <a:r>
              <a:rPr lang="en-GB" dirty="0" smtClean="0"/>
              <a:t> </a:t>
            </a:r>
            <a:r>
              <a:rPr lang="en-GB" dirty="0"/>
              <a:t>As you climb the mountain (increase in height) </a:t>
            </a:r>
            <a:endParaRPr lang="en-GB" dirty="0" smtClean="0"/>
          </a:p>
          <a:p>
            <a:r>
              <a:rPr lang="en-GB" dirty="0" smtClean="0"/>
              <a:t>it </a:t>
            </a:r>
            <a:r>
              <a:rPr lang="en-GB" dirty="0"/>
              <a:t>gets colder (decrease in temperature).</a:t>
            </a:r>
          </a:p>
        </p:txBody>
      </p:sp>
      <p:sp>
        <p:nvSpPr>
          <p:cNvPr id="11" name="TextBox 10"/>
          <p:cNvSpPr txBox="1"/>
          <p:nvPr/>
        </p:nvSpPr>
        <p:spPr>
          <a:xfrm>
            <a:off x="8454272" y="4357585"/>
            <a:ext cx="2918941" cy="923330"/>
          </a:xfrm>
          <a:prstGeom prst="rect">
            <a:avLst/>
          </a:prstGeom>
          <a:noFill/>
        </p:spPr>
        <p:txBody>
          <a:bodyPr wrap="none" rtlCol="0">
            <a:spAutoFit/>
          </a:bodyPr>
          <a:lstStyle/>
          <a:p>
            <a:r>
              <a:rPr lang="en-GB" dirty="0"/>
              <a:t>N</a:t>
            </a:r>
            <a:r>
              <a:rPr lang="en-GB" dirty="0" smtClean="0"/>
              <a:t>o </a:t>
            </a:r>
            <a:r>
              <a:rPr lang="en-GB" dirty="0"/>
              <a:t>relationship between </a:t>
            </a:r>
            <a:endParaRPr lang="en-GB" dirty="0" smtClean="0"/>
          </a:p>
          <a:p>
            <a:r>
              <a:rPr lang="en-GB" dirty="0" smtClean="0"/>
              <a:t>the </a:t>
            </a:r>
            <a:r>
              <a:rPr lang="en-GB" dirty="0"/>
              <a:t>amount of </a:t>
            </a:r>
            <a:r>
              <a:rPr lang="en-GB" dirty="0" smtClean="0"/>
              <a:t> coffee drunk </a:t>
            </a:r>
          </a:p>
          <a:p>
            <a:r>
              <a:rPr lang="en-GB" dirty="0" smtClean="0"/>
              <a:t>and </a:t>
            </a:r>
            <a:r>
              <a:rPr lang="en-GB" dirty="0"/>
              <a:t>level of intelligence</a:t>
            </a:r>
          </a:p>
        </p:txBody>
      </p:sp>
    </p:spTree>
    <p:extLst>
      <p:ext uri="{BB962C8B-B14F-4D97-AF65-F5344CB8AC3E}">
        <p14:creationId xmlns:p14="http://schemas.microsoft.com/office/powerpoint/2010/main" val="14720033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GB" dirty="0" smtClean="0"/>
          </a:p>
          <a:p>
            <a:pPr marL="0" indent="0" algn="ctr">
              <a:buNone/>
            </a:pPr>
            <a:endParaRPr lang="en-GB" dirty="0"/>
          </a:p>
          <a:p>
            <a:pPr marL="0" indent="0" algn="ctr">
              <a:buNone/>
            </a:pPr>
            <a:r>
              <a:rPr lang="en-GB" sz="4000" dirty="0" smtClean="0"/>
              <a:t>Introduction to google </a:t>
            </a:r>
            <a:r>
              <a:rPr lang="en-GB" sz="4000" dirty="0" err="1" smtClean="0"/>
              <a:t>colab</a:t>
            </a:r>
            <a:endParaRPr lang="en-GB" sz="4000" dirty="0"/>
          </a:p>
        </p:txBody>
      </p:sp>
    </p:spTree>
    <p:extLst>
      <p:ext uri="{BB962C8B-B14F-4D97-AF65-F5344CB8AC3E}">
        <p14:creationId xmlns:p14="http://schemas.microsoft.com/office/powerpoint/2010/main" val="11302839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Google </a:t>
            </a:r>
            <a:r>
              <a:rPr lang="en-GB" dirty="0" err="1" smtClean="0"/>
              <a:t>colab</a:t>
            </a:r>
            <a:r>
              <a:rPr lang="en-GB" dirty="0" smtClean="0"/>
              <a:t> tutorial for data scientists</a:t>
            </a:r>
            <a:endParaRPr lang="en-GB" dirty="0"/>
          </a:p>
        </p:txBody>
      </p:sp>
      <p:sp>
        <p:nvSpPr>
          <p:cNvPr id="3" name="Content Placeholder 2"/>
          <p:cNvSpPr>
            <a:spLocks noGrp="1"/>
          </p:cNvSpPr>
          <p:nvPr>
            <p:ph idx="1"/>
          </p:nvPr>
        </p:nvSpPr>
        <p:spPr/>
        <p:txBody>
          <a:bodyPr/>
          <a:lstStyle/>
          <a:p>
            <a:r>
              <a:rPr lang="en-GB" b="1" dirty="0"/>
              <a:t>What is Google </a:t>
            </a:r>
            <a:r>
              <a:rPr lang="en-GB" b="1" dirty="0" err="1"/>
              <a:t>Colab</a:t>
            </a:r>
            <a:r>
              <a:rPr lang="en-GB" b="1" dirty="0"/>
              <a:t>?</a:t>
            </a:r>
          </a:p>
          <a:p>
            <a:r>
              <a:rPr lang="en-GB" dirty="0"/>
              <a:t>Google </a:t>
            </a:r>
            <a:r>
              <a:rPr lang="en-GB" dirty="0" err="1"/>
              <a:t>Colab</a:t>
            </a:r>
            <a:r>
              <a:rPr lang="en-GB" dirty="0"/>
              <a:t> is a cloud-based </a:t>
            </a:r>
            <a:r>
              <a:rPr lang="en-GB" dirty="0" err="1"/>
              <a:t>Jupyter</a:t>
            </a:r>
            <a:r>
              <a:rPr lang="en-GB" dirty="0"/>
              <a:t> notebook environment from Google </a:t>
            </a:r>
            <a:r>
              <a:rPr lang="en-GB" dirty="0" smtClean="0"/>
              <a:t>Research.</a:t>
            </a:r>
          </a:p>
          <a:p>
            <a:r>
              <a:rPr lang="en-GB" dirty="0" smtClean="0"/>
              <a:t>It is a </a:t>
            </a:r>
            <a:r>
              <a:rPr lang="en-GB" dirty="0"/>
              <a:t>simple and easy-to-use </a:t>
            </a:r>
            <a:r>
              <a:rPr lang="en-GB" dirty="0" smtClean="0"/>
              <a:t>interface.</a:t>
            </a:r>
          </a:p>
          <a:p>
            <a:pPr marL="0" indent="0" algn="ctr">
              <a:buNone/>
            </a:pPr>
            <a:endParaRPr lang="en-GB" dirty="0"/>
          </a:p>
          <a:p>
            <a:pPr marL="0" indent="0" algn="ctr">
              <a:buNone/>
            </a:pPr>
            <a:r>
              <a:rPr lang="en-GB" dirty="0" smtClean="0">
                <a:solidFill>
                  <a:schemeClr val="tx2">
                    <a:lumMod val="75000"/>
                  </a:schemeClr>
                </a:solidFill>
              </a:rPr>
              <a:t>The </a:t>
            </a:r>
            <a:r>
              <a:rPr lang="en-GB" dirty="0">
                <a:solidFill>
                  <a:schemeClr val="tx2">
                    <a:lumMod val="75000"/>
                  </a:schemeClr>
                </a:solidFill>
              </a:rPr>
              <a:t>best way to understand something is to try it yourself</a:t>
            </a:r>
          </a:p>
          <a:p>
            <a:pPr marL="0" indent="0">
              <a:buNone/>
            </a:pPr>
            <a:endParaRPr lang="en-GB" dirty="0" smtClean="0"/>
          </a:p>
          <a:p>
            <a:endParaRPr lang="en-GB" dirty="0"/>
          </a:p>
        </p:txBody>
      </p:sp>
    </p:spTree>
    <p:extLst>
      <p:ext uri="{BB962C8B-B14F-4D97-AF65-F5344CB8AC3E}">
        <p14:creationId xmlns:p14="http://schemas.microsoft.com/office/powerpoint/2010/main" val="923203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vs Sample dataset</a:t>
            </a:r>
            <a:endParaRPr lang="en-GB" dirty="0"/>
          </a:p>
        </p:txBody>
      </p:sp>
      <p:sp>
        <p:nvSpPr>
          <p:cNvPr id="3" name="Content Placeholder 2"/>
          <p:cNvSpPr>
            <a:spLocks noGrp="1"/>
          </p:cNvSpPr>
          <p:nvPr>
            <p:ph idx="1"/>
          </p:nvPr>
        </p:nvSpPr>
        <p:spPr/>
        <p:txBody>
          <a:bodyPr/>
          <a:lstStyle/>
          <a:p>
            <a:r>
              <a:rPr lang="en-GB" dirty="0"/>
              <a:t>A </a:t>
            </a:r>
            <a:r>
              <a:rPr lang="en-GB" b="1" dirty="0"/>
              <a:t>population</a:t>
            </a:r>
            <a:r>
              <a:rPr lang="en-GB" dirty="0"/>
              <a:t> is the entire group that you want to draw conclusions </a:t>
            </a:r>
            <a:r>
              <a:rPr lang="en-GB" dirty="0" smtClean="0"/>
              <a:t>about.</a:t>
            </a:r>
          </a:p>
          <a:p>
            <a:endParaRPr lang="en-GB" dirty="0" smtClean="0"/>
          </a:p>
          <a:p>
            <a:r>
              <a:rPr lang="en-GB" dirty="0"/>
              <a:t>A </a:t>
            </a:r>
            <a:r>
              <a:rPr lang="en-GB" b="1" dirty="0"/>
              <a:t>sample</a:t>
            </a:r>
            <a:r>
              <a:rPr lang="en-GB" dirty="0"/>
              <a:t> is the specific group that you will collect data from. The size of the sample is always less than the total size of the population.</a:t>
            </a:r>
          </a:p>
        </p:txBody>
      </p:sp>
    </p:spTree>
    <p:extLst>
      <p:ext uri="{BB962C8B-B14F-4D97-AF65-F5344CB8AC3E}">
        <p14:creationId xmlns:p14="http://schemas.microsoft.com/office/powerpoint/2010/main" val="739040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google </a:t>
            </a:r>
            <a:r>
              <a:rPr lang="en-GB" dirty="0" err="1" smtClean="0"/>
              <a:t>colab</a:t>
            </a:r>
            <a:r>
              <a:rPr lang="en-GB" dirty="0" smtClean="0"/>
              <a:t>?</a:t>
            </a:r>
            <a:endParaRPr lang="en-GB" dirty="0"/>
          </a:p>
        </p:txBody>
      </p:sp>
      <p:sp>
        <p:nvSpPr>
          <p:cNvPr id="3" name="Content Placeholder 2"/>
          <p:cNvSpPr>
            <a:spLocks noGrp="1"/>
          </p:cNvSpPr>
          <p:nvPr>
            <p:ph idx="1"/>
          </p:nvPr>
        </p:nvSpPr>
        <p:spPr/>
        <p:txBody>
          <a:bodyPr>
            <a:normAutofit fontScale="92500"/>
          </a:bodyPr>
          <a:lstStyle/>
          <a:p>
            <a:r>
              <a:rPr lang="en-GB" dirty="0"/>
              <a:t>It helps you get started with your data science journey with almost no setup</a:t>
            </a:r>
          </a:p>
          <a:p>
            <a:r>
              <a:rPr lang="en-GB" dirty="0"/>
              <a:t>No need for configuring your </a:t>
            </a:r>
            <a:r>
              <a:rPr lang="en-GB" dirty="0" smtClean="0"/>
              <a:t>environment.</a:t>
            </a:r>
          </a:p>
          <a:p>
            <a:r>
              <a:rPr lang="en-GB" dirty="0"/>
              <a:t>C</a:t>
            </a:r>
            <a:r>
              <a:rPr lang="en-GB" dirty="0" smtClean="0"/>
              <a:t>omes </a:t>
            </a:r>
            <a:r>
              <a:rPr lang="en-GB" dirty="0"/>
              <a:t>with some of the most popular Python data science libraries pre-installed</a:t>
            </a:r>
            <a:r>
              <a:rPr lang="en-GB" dirty="0" smtClean="0"/>
              <a:t>.</a:t>
            </a:r>
          </a:p>
          <a:p>
            <a:r>
              <a:rPr lang="en-GB" dirty="0"/>
              <a:t>Easy sharing and collaboration</a:t>
            </a:r>
          </a:p>
          <a:p>
            <a:r>
              <a:rPr lang="en-GB" dirty="0" smtClean="0"/>
              <a:t>Working </a:t>
            </a:r>
            <a:r>
              <a:rPr lang="en-GB" dirty="0"/>
              <a:t>with data from various sources</a:t>
            </a:r>
          </a:p>
          <a:p>
            <a:r>
              <a:rPr lang="en-GB" dirty="0"/>
              <a:t>Automatic storage and version </a:t>
            </a:r>
            <a:r>
              <a:rPr lang="en-GB" dirty="0" smtClean="0"/>
              <a:t>control</a:t>
            </a:r>
          </a:p>
          <a:p>
            <a:endParaRPr lang="en-GB" dirty="0"/>
          </a:p>
          <a:p>
            <a:endParaRPr lang="en-GB" dirty="0"/>
          </a:p>
        </p:txBody>
      </p:sp>
    </p:spTree>
    <p:extLst>
      <p:ext uri="{BB962C8B-B14F-4D97-AF65-F5344CB8AC3E}">
        <p14:creationId xmlns:p14="http://schemas.microsoft.com/office/powerpoint/2010/main" val="3599687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Google </a:t>
            </a:r>
            <a:r>
              <a:rPr lang="en-GB" dirty="0" err="1" smtClean="0"/>
              <a:t>colab</a:t>
            </a:r>
            <a:r>
              <a:rPr lang="en-GB" dirty="0" smtClean="0"/>
              <a:t> features</a:t>
            </a:r>
            <a:endParaRPr lang="en-GB" dirty="0"/>
          </a:p>
        </p:txBody>
      </p:sp>
      <p:sp>
        <p:nvSpPr>
          <p:cNvPr id="3" name="Content Placeholder 2"/>
          <p:cNvSpPr>
            <a:spLocks noGrp="1"/>
          </p:cNvSpPr>
          <p:nvPr>
            <p:ph idx="1"/>
          </p:nvPr>
        </p:nvSpPr>
        <p:spPr/>
        <p:txBody>
          <a:bodyPr/>
          <a:lstStyle/>
          <a:p>
            <a:r>
              <a:rPr lang="en-GB" b="1" u="sng" dirty="0" smtClean="0">
                <a:hlinkClick r:id="rId2"/>
              </a:rPr>
              <a:t>colab.research.google.com</a:t>
            </a:r>
            <a:endParaRPr lang="en-GB" b="1" u="sng" dirty="0" smtClean="0"/>
          </a:p>
          <a:p>
            <a:r>
              <a:rPr lang="en-GB" dirty="0" smtClean="0"/>
              <a:t>Sign in</a:t>
            </a:r>
          </a:p>
          <a:p>
            <a:r>
              <a:rPr lang="en-GB" dirty="0" smtClean="0"/>
              <a:t>Write and run your code</a:t>
            </a:r>
          </a:p>
          <a:p>
            <a:endParaRPr lang="en-GB" dirty="0"/>
          </a:p>
        </p:txBody>
      </p:sp>
      <p:pic>
        <p:nvPicPr>
          <p:cNvPr id="4" name="Picture 3"/>
          <p:cNvPicPr>
            <a:picLocks noChangeAspect="1"/>
          </p:cNvPicPr>
          <p:nvPr/>
        </p:nvPicPr>
        <p:blipFill>
          <a:blip r:embed="rId3"/>
          <a:stretch>
            <a:fillRect/>
          </a:stretch>
        </p:blipFill>
        <p:spPr>
          <a:xfrm>
            <a:off x="1967948" y="4020344"/>
            <a:ext cx="7841974" cy="1770297"/>
          </a:xfrm>
          <a:prstGeom prst="rect">
            <a:avLst/>
          </a:prstGeom>
        </p:spPr>
      </p:pic>
    </p:spTree>
    <p:extLst>
      <p:ext uri="{BB962C8B-B14F-4D97-AF65-F5344CB8AC3E}">
        <p14:creationId xmlns:p14="http://schemas.microsoft.com/office/powerpoint/2010/main" val="1046837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a:t>
            </a:r>
            <a:r>
              <a:rPr lang="en-GB" dirty="0" err="1"/>
              <a:t>colab</a:t>
            </a:r>
            <a:r>
              <a:rPr lang="en-GB" dirty="0"/>
              <a:t> features</a:t>
            </a:r>
          </a:p>
        </p:txBody>
      </p:sp>
      <p:sp>
        <p:nvSpPr>
          <p:cNvPr id="3" name="Content Placeholder 2"/>
          <p:cNvSpPr>
            <a:spLocks noGrp="1"/>
          </p:cNvSpPr>
          <p:nvPr>
            <p:ph idx="1"/>
          </p:nvPr>
        </p:nvSpPr>
        <p:spPr/>
        <p:txBody>
          <a:bodyPr/>
          <a:lstStyle/>
          <a:p>
            <a:r>
              <a:rPr lang="en-GB" dirty="0"/>
              <a:t>'File' → 'New </a:t>
            </a:r>
            <a:r>
              <a:rPr lang="en-GB" dirty="0" smtClean="0"/>
              <a:t>notebook → +code → Run </a:t>
            </a:r>
          </a:p>
          <a:p>
            <a:endParaRPr lang="en-GB" dirty="0"/>
          </a:p>
        </p:txBody>
      </p:sp>
      <p:pic>
        <p:nvPicPr>
          <p:cNvPr id="1028" name="Picture 4" descr="Creating your first Google Colab notebook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317" y="2871822"/>
            <a:ext cx="4394683" cy="3210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ting your first Google Colab notebook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1" y="2871822"/>
            <a:ext cx="3973928" cy="32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49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a:t>
            </a:r>
            <a:r>
              <a:rPr lang="en-GB" dirty="0" err="1"/>
              <a:t>colab</a:t>
            </a:r>
            <a:r>
              <a:rPr lang="en-GB" dirty="0"/>
              <a:t> features</a:t>
            </a:r>
          </a:p>
        </p:txBody>
      </p:sp>
      <p:pic>
        <p:nvPicPr>
          <p:cNvPr id="2050" name="Picture 2" descr="Easy sharing and collaboration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6402" y="2266053"/>
            <a:ext cx="4130909" cy="3541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66931" y="1727756"/>
            <a:ext cx="3289852" cy="369332"/>
          </a:xfrm>
          <a:prstGeom prst="rect">
            <a:avLst/>
          </a:prstGeom>
          <a:noFill/>
        </p:spPr>
        <p:txBody>
          <a:bodyPr wrap="square" rtlCol="0">
            <a:spAutoFit/>
          </a:bodyPr>
          <a:lstStyle/>
          <a:p>
            <a:r>
              <a:rPr lang="en-GB" b="1" dirty="0"/>
              <a:t>Easy sharing </a:t>
            </a:r>
            <a:r>
              <a:rPr lang="en-GB" b="1" dirty="0" smtClean="0"/>
              <a:t>and collaboration</a:t>
            </a:r>
            <a:endParaRPr lang="en-GB" b="1" dirty="0"/>
          </a:p>
        </p:txBody>
      </p:sp>
    </p:spTree>
    <p:extLst>
      <p:ext uri="{BB962C8B-B14F-4D97-AF65-F5344CB8AC3E}">
        <p14:creationId xmlns:p14="http://schemas.microsoft.com/office/powerpoint/2010/main" val="21364855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a:t>
            </a:r>
            <a:r>
              <a:rPr lang="en-GB" dirty="0" err="1"/>
              <a:t>colab</a:t>
            </a:r>
            <a:r>
              <a:rPr lang="en-GB" dirty="0"/>
              <a:t> features</a:t>
            </a:r>
          </a:p>
        </p:txBody>
      </p:sp>
      <p:pic>
        <p:nvPicPr>
          <p:cNvPr id="4" name="Picture 4" descr="Loading data from your local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78" y="2415140"/>
            <a:ext cx="4146204" cy="2143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38138" y="1626566"/>
            <a:ext cx="4094922" cy="646331"/>
          </a:xfrm>
          <a:prstGeom prst="rect">
            <a:avLst/>
          </a:prstGeom>
          <a:noFill/>
        </p:spPr>
        <p:txBody>
          <a:bodyPr wrap="square" rtlCol="0">
            <a:spAutoFit/>
          </a:bodyPr>
          <a:lstStyle/>
          <a:p>
            <a:r>
              <a:rPr lang="en-GB" b="1" dirty="0"/>
              <a:t>Working with data from various sources</a:t>
            </a:r>
          </a:p>
          <a:p>
            <a:endParaRPr lang="en-GB" dirty="0"/>
          </a:p>
        </p:txBody>
      </p:sp>
      <p:sp>
        <p:nvSpPr>
          <p:cNvPr id="6" name="TextBox 5"/>
          <p:cNvSpPr txBox="1"/>
          <p:nvPr/>
        </p:nvSpPr>
        <p:spPr>
          <a:xfrm>
            <a:off x="1391478" y="2071448"/>
            <a:ext cx="3835474" cy="369332"/>
          </a:xfrm>
          <a:prstGeom prst="rect">
            <a:avLst/>
          </a:prstGeom>
          <a:noFill/>
        </p:spPr>
        <p:txBody>
          <a:bodyPr wrap="none" rtlCol="0">
            <a:spAutoFit/>
          </a:bodyPr>
          <a:lstStyle/>
          <a:p>
            <a:r>
              <a:rPr lang="en-GB" b="1" dirty="0" smtClean="0"/>
              <a:t>Loading </a:t>
            </a:r>
            <a:r>
              <a:rPr lang="en-GB" b="1" dirty="0"/>
              <a:t>data from your local machine</a:t>
            </a:r>
            <a:endParaRPr lang="en-GB" dirty="0"/>
          </a:p>
        </p:txBody>
      </p:sp>
      <p:sp>
        <p:nvSpPr>
          <p:cNvPr id="7" name="TextBox 6"/>
          <p:cNvSpPr txBox="1"/>
          <p:nvPr/>
        </p:nvSpPr>
        <p:spPr>
          <a:xfrm>
            <a:off x="6317063" y="2040412"/>
            <a:ext cx="4103367" cy="646331"/>
          </a:xfrm>
          <a:prstGeom prst="rect">
            <a:avLst/>
          </a:prstGeom>
          <a:noFill/>
        </p:spPr>
        <p:txBody>
          <a:bodyPr wrap="none" rtlCol="0">
            <a:spAutoFit/>
          </a:bodyPr>
          <a:lstStyle/>
          <a:p>
            <a:r>
              <a:rPr lang="en-GB" b="1" dirty="0"/>
              <a:t>Mounting Google drive to </a:t>
            </a:r>
            <a:r>
              <a:rPr lang="en-GB" b="1" dirty="0" err="1"/>
              <a:t>Colab</a:t>
            </a:r>
            <a:r>
              <a:rPr lang="en-GB" b="1" dirty="0"/>
              <a:t> instance</a:t>
            </a:r>
          </a:p>
          <a:p>
            <a:endParaRPr lang="en-GB" dirty="0"/>
          </a:p>
        </p:txBody>
      </p:sp>
      <p:pic>
        <p:nvPicPr>
          <p:cNvPr id="8" name="Picture 7"/>
          <p:cNvPicPr>
            <a:picLocks noChangeAspect="1"/>
          </p:cNvPicPr>
          <p:nvPr/>
        </p:nvPicPr>
        <p:blipFill>
          <a:blip r:embed="rId3"/>
          <a:stretch>
            <a:fillRect/>
          </a:stretch>
        </p:blipFill>
        <p:spPr>
          <a:xfrm>
            <a:off x="6042989" y="2415140"/>
            <a:ext cx="4651513" cy="2143606"/>
          </a:xfrm>
          <a:prstGeom prst="rect">
            <a:avLst/>
          </a:prstGeom>
        </p:spPr>
      </p:pic>
      <p:sp>
        <p:nvSpPr>
          <p:cNvPr id="9" name="TextBox 8"/>
          <p:cNvSpPr txBox="1"/>
          <p:nvPr/>
        </p:nvSpPr>
        <p:spPr>
          <a:xfrm>
            <a:off x="3934172" y="4558746"/>
            <a:ext cx="4217629" cy="646331"/>
          </a:xfrm>
          <a:prstGeom prst="rect">
            <a:avLst/>
          </a:prstGeom>
          <a:noFill/>
        </p:spPr>
        <p:txBody>
          <a:bodyPr wrap="none" rtlCol="0">
            <a:spAutoFit/>
          </a:bodyPr>
          <a:lstStyle/>
          <a:p>
            <a:r>
              <a:rPr lang="en-GB" b="1" dirty="0"/>
              <a:t>Cloning a GitHub repo into </a:t>
            </a:r>
            <a:r>
              <a:rPr lang="en-GB" b="1" dirty="0" err="1"/>
              <a:t>Colab</a:t>
            </a:r>
            <a:r>
              <a:rPr lang="en-GB" b="1" dirty="0"/>
              <a:t> instance</a:t>
            </a:r>
          </a:p>
          <a:p>
            <a:endParaRPr lang="en-GB" dirty="0"/>
          </a:p>
        </p:txBody>
      </p:sp>
      <p:pic>
        <p:nvPicPr>
          <p:cNvPr id="4098" name="Picture 2" descr="Cloning a GitHub repo into Colab ins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714" y="4972592"/>
            <a:ext cx="4811395" cy="127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00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a:t>
            </a:r>
            <a:r>
              <a:rPr lang="en-GB" dirty="0" err="1"/>
              <a:t>colab</a:t>
            </a:r>
            <a:r>
              <a:rPr lang="en-GB" dirty="0"/>
              <a:t> features</a:t>
            </a:r>
          </a:p>
        </p:txBody>
      </p:sp>
      <p:pic>
        <p:nvPicPr>
          <p:cNvPr id="3074" name="Picture 2" descr="Automatic storage and version contro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5711" y="2796140"/>
            <a:ext cx="6719474" cy="3541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9896" y="2315817"/>
            <a:ext cx="3836115" cy="646331"/>
          </a:xfrm>
          <a:prstGeom prst="rect">
            <a:avLst/>
          </a:prstGeom>
          <a:noFill/>
        </p:spPr>
        <p:txBody>
          <a:bodyPr wrap="none" rtlCol="0">
            <a:spAutoFit/>
          </a:bodyPr>
          <a:lstStyle/>
          <a:p>
            <a:r>
              <a:rPr lang="en-GB" b="1" dirty="0"/>
              <a:t>Automatic storage and version control</a:t>
            </a:r>
          </a:p>
          <a:p>
            <a:endParaRPr lang="en-GB" dirty="0"/>
          </a:p>
        </p:txBody>
      </p:sp>
    </p:spTree>
    <p:extLst>
      <p:ext uri="{BB962C8B-B14F-4D97-AF65-F5344CB8AC3E}">
        <p14:creationId xmlns:p14="http://schemas.microsoft.com/office/powerpoint/2010/main" val="4292353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GB" dirty="0" smtClean="0"/>
          </a:p>
          <a:p>
            <a:pPr marL="0" indent="0" algn="ctr">
              <a:buNone/>
            </a:pPr>
            <a:endParaRPr lang="en-GB" dirty="0"/>
          </a:p>
          <a:p>
            <a:pPr marL="0" indent="0" algn="ctr">
              <a:buNone/>
            </a:pPr>
            <a:r>
              <a:rPr lang="en-GB" sz="4000" dirty="0" smtClean="0"/>
              <a:t>Introduction to </a:t>
            </a:r>
            <a:r>
              <a:rPr lang="en-GB" sz="4000" dirty="0" err="1" smtClean="0"/>
              <a:t>Numpy</a:t>
            </a:r>
            <a:endParaRPr lang="en-GB" sz="4000" dirty="0"/>
          </a:p>
        </p:txBody>
      </p:sp>
    </p:spTree>
    <p:extLst>
      <p:ext uri="{BB962C8B-B14F-4D97-AF65-F5344CB8AC3E}">
        <p14:creationId xmlns:p14="http://schemas.microsoft.com/office/powerpoint/2010/main" val="3528365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t>
            </a:r>
            <a:r>
              <a:rPr lang="en-GB" dirty="0" err="1" smtClean="0"/>
              <a:t>Numpy</a:t>
            </a:r>
            <a:r>
              <a:rPr lang="en-GB" dirty="0" smtClean="0"/>
              <a:t>?</a:t>
            </a:r>
            <a:endParaRPr lang="en-GB" dirty="0"/>
          </a:p>
        </p:txBody>
      </p:sp>
      <p:sp>
        <p:nvSpPr>
          <p:cNvPr id="3" name="Content Placeholder 2"/>
          <p:cNvSpPr>
            <a:spLocks noGrp="1"/>
          </p:cNvSpPr>
          <p:nvPr>
            <p:ph idx="1"/>
          </p:nvPr>
        </p:nvSpPr>
        <p:spPr/>
        <p:txBody>
          <a:bodyPr>
            <a:normAutofit/>
          </a:bodyPr>
          <a:lstStyle/>
          <a:p>
            <a:r>
              <a:rPr lang="en-GB" dirty="0" err="1" smtClean="0"/>
              <a:t>Numpy</a:t>
            </a:r>
            <a:r>
              <a:rPr lang="en-GB" dirty="0" smtClean="0"/>
              <a:t> (stands for numerical python)</a:t>
            </a:r>
          </a:p>
          <a:p>
            <a:r>
              <a:rPr lang="en-GB" dirty="0" smtClean="0"/>
              <a:t>It is a python library used for dealing with arrays.</a:t>
            </a:r>
          </a:p>
          <a:p>
            <a:r>
              <a:rPr lang="en-GB" dirty="0" err="1" smtClean="0"/>
              <a:t>Numpy</a:t>
            </a:r>
            <a:r>
              <a:rPr lang="en-GB" dirty="0" smtClean="0"/>
              <a:t> have mathematical functions</a:t>
            </a:r>
            <a:endParaRPr lang="en-GB" dirty="0"/>
          </a:p>
          <a:p>
            <a:r>
              <a:rPr lang="en-GB" dirty="0" smtClean="0"/>
              <a:t>It is an open source project </a:t>
            </a:r>
          </a:p>
        </p:txBody>
      </p:sp>
    </p:spTree>
    <p:extLst>
      <p:ext uri="{BB962C8B-B14F-4D97-AF65-F5344CB8AC3E}">
        <p14:creationId xmlns:p14="http://schemas.microsoft.com/office/powerpoint/2010/main" val="688048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a:t>
            </a:r>
            <a:r>
              <a:rPr lang="en-GB" dirty="0" err="1" smtClean="0"/>
              <a:t>Numpy</a:t>
            </a:r>
            <a:r>
              <a:rPr lang="en-GB" dirty="0" smtClean="0"/>
              <a:t> is important?</a:t>
            </a:r>
            <a:endParaRPr lang="en-GB" dirty="0"/>
          </a:p>
        </p:txBody>
      </p:sp>
      <p:sp>
        <p:nvSpPr>
          <p:cNvPr id="3" name="Content Placeholder 2"/>
          <p:cNvSpPr>
            <a:spLocks noGrp="1"/>
          </p:cNvSpPr>
          <p:nvPr>
            <p:ph idx="1"/>
          </p:nvPr>
        </p:nvSpPr>
        <p:spPr/>
        <p:txBody>
          <a:bodyPr>
            <a:normAutofit/>
          </a:bodyPr>
          <a:lstStyle/>
          <a:p>
            <a:r>
              <a:rPr lang="en-GB" dirty="0"/>
              <a:t>Y</a:t>
            </a:r>
            <a:r>
              <a:rPr lang="en-GB" dirty="0" smtClean="0"/>
              <a:t>ou </a:t>
            </a:r>
            <a:r>
              <a:rPr lang="en-GB" dirty="0"/>
              <a:t>want to understand the data on hand. Visualize it, and try to understand hidden patterns. In later stages you will be able build </a:t>
            </a:r>
            <a:r>
              <a:rPr lang="en-GB" dirty="0" smtClean="0"/>
              <a:t>algorithms </a:t>
            </a:r>
            <a:r>
              <a:rPr lang="en-GB" dirty="0"/>
              <a:t>based on your </a:t>
            </a:r>
            <a:r>
              <a:rPr lang="en-GB" dirty="0" smtClean="0"/>
              <a:t>understanding. </a:t>
            </a:r>
          </a:p>
          <a:p>
            <a:r>
              <a:rPr lang="en-GB" dirty="0" smtClean="0"/>
              <a:t>In short </a:t>
            </a:r>
            <a:r>
              <a:rPr lang="en-GB" dirty="0" err="1" smtClean="0"/>
              <a:t>numpy</a:t>
            </a:r>
            <a:r>
              <a:rPr lang="en-GB" dirty="0" smtClean="0"/>
              <a:t> and statistics help you to describe the data. </a:t>
            </a:r>
            <a:endParaRPr lang="en-GB" dirty="0"/>
          </a:p>
        </p:txBody>
      </p:sp>
    </p:spTree>
    <p:extLst>
      <p:ext uri="{BB962C8B-B14F-4D97-AF65-F5344CB8AC3E}">
        <p14:creationId xmlns:p14="http://schemas.microsoft.com/office/powerpoint/2010/main" val="24469829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Important terms to understand</a:t>
            </a:r>
            <a:endParaRPr lang="en-GB" dirty="0"/>
          </a:p>
        </p:txBody>
      </p:sp>
      <p:sp>
        <p:nvSpPr>
          <p:cNvPr id="3" name="Content Placeholder 2"/>
          <p:cNvSpPr>
            <a:spLocks noGrp="1"/>
          </p:cNvSpPr>
          <p:nvPr>
            <p:ph idx="1"/>
          </p:nvPr>
        </p:nvSpPr>
        <p:spPr>
          <a:xfrm>
            <a:off x="1141412" y="2020887"/>
            <a:ext cx="9905999" cy="3541714"/>
          </a:xfrm>
        </p:spPr>
        <p:txBody>
          <a:bodyPr>
            <a:normAutofit fontScale="92500" lnSpcReduction="10000"/>
          </a:bodyPr>
          <a:lstStyle/>
          <a:p>
            <a:r>
              <a:rPr lang="en-GB" dirty="0" smtClean="0"/>
              <a:t>Array</a:t>
            </a:r>
          </a:p>
          <a:p>
            <a:pPr marL="0" indent="0">
              <a:buNone/>
            </a:pPr>
            <a:r>
              <a:rPr lang="en-GB" dirty="0" smtClean="0"/>
              <a:t>Table of elements. Elements should be of the same type.</a:t>
            </a:r>
            <a:endParaRPr lang="en-GB" dirty="0"/>
          </a:p>
          <a:p>
            <a:r>
              <a:rPr lang="en-GB" dirty="0" smtClean="0"/>
              <a:t>Rank</a:t>
            </a:r>
          </a:p>
          <a:p>
            <a:pPr marL="0" indent="0">
              <a:buNone/>
            </a:pPr>
            <a:r>
              <a:rPr lang="en-GB" dirty="0" smtClean="0"/>
              <a:t>Number of dimensions of the array as called.</a:t>
            </a:r>
          </a:p>
          <a:p>
            <a:r>
              <a:rPr lang="en-GB" dirty="0" smtClean="0"/>
              <a:t>Shape</a:t>
            </a:r>
          </a:p>
          <a:p>
            <a:pPr marL="0" indent="0">
              <a:buNone/>
            </a:pPr>
            <a:r>
              <a:rPr lang="en-GB" dirty="0" smtClean="0"/>
              <a:t>A tuple of integers gives the size of the array (1,5)</a:t>
            </a:r>
          </a:p>
          <a:p>
            <a:pPr marL="0" indent="0">
              <a:buNone/>
            </a:pPr>
            <a:r>
              <a:rPr lang="en-GB" dirty="0" smtClean="0"/>
              <a:t>Any array class in </a:t>
            </a:r>
            <a:r>
              <a:rPr lang="en-GB" dirty="0" err="1" smtClean="0"/>
              <a:t>Numpy</a:t>
            </a:r>
            <a:r>
              <a:rPr lang="en-GB" dirty="0" smtClean="0"/>
              <a:t> is called as </a:t>
            </a:r>
            <a:r>
              <a:rPr lang="en-GB" dirty="0" err="1" smtClean="0"/>
              <a:t>ndarray</a:t>
            </a:r>
            <a:endParaRPr lang="en-GB" dirty="0" smtClean="0"/>
          </a:p>
          <a:p>
            <a:pPr marL="0" indent="0">
              <a:buNone/>
            </a:pPr>
            <a:endParaRPr lang="en-GB" dirty="0"/>
          </a:p>
          <a:p>
            <a:pPr marL="0" indent="0">
              <a:buNone/>
            </a:pPr>
            <a:endParaRPr lang="en-GB" dirty="0" smtClean="0"/>
          </a:p>
        </p:txBody>
      </p:sp>
    </p:spTree>
    <p:extLst>
      <p:ext uri="{BB962C8B-B14F-4D97-AF65-F5344CB8AC3E}">
        <p14:creationId xmlns:p14="http://schemas.microsoft.com/office/powerpoint/2010/main" val="2305832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 dataset</a:t>
            </a:r>
            <a:endParaRPr lang="en-GB" dirty="0"/>
          </a:p>
        </p:txBody>
      </p:sp>
      <p:pic>
        <p:nvPicPr>
          <p:cNvPr id="5" name="Content Placeholder 4"/>
          <p:cNvPicPr>
            <a:picLocks noGrp="1" noChangeAspect="1"/>
          </p:cNvPicPr>
          <p:nvPr>
            <p:ph idx="1"/>
          </p:nvPr>
        </p:nvPicPr>
        <p:blipFill>
          <a:blip r:embed="rId2"/>
          <a:stretch>
            <a:fillRect/>
          </a:stretch>
        </p:blipFill>
        <p:spPr>
          <a:xfrm>
            <a:off x="1141413" y="2476172"/>
            <a:ext cx="5259387" cy="2949196"/>
          </a:xfrm>
          <a:prstGeom prst="rect">
            <a:avLst/>
          </a:prstGeom>
        </p:spPr>
      </p:pic>
      <p:pic>
        <p:nvPicPr>
          <p:cNvPr id="6" name="Picture 5"/>
          <p:cNvPicPr>
            <a:picLocks noChangeAspect="1"/>
          </p:cNvPicPr>
          <p:nvPr/>
        </p:nvPicPr>
        <p:blipFill rotWithShape="1">
          <a:blip r:embed="rId3"/>
          <a:srcRect b="12551"/>
          <a:stretch/>
        </p:blipFill>
        <p:spPr>
          <a:xfrm>
            <a:off x="6642030" y="2738860"/>
            <a:ext cx="4772025" cy="2423819"/>
          </a:xfrm>
          <a:prstGeom prst="rect">
            <a:avLst/>
          </a:prstGeom>
        </p:spPr>
      </p:pic>
    </p:spTree>
    <p:extLst>
      <p:ext uri="{BB962C8B-B14F-4D97-AF65-F5344CB8AC3E}">
        <p14:creationId xmlns:p14="http://schemas.microsoft.com/office/powerpoint/2010/main" val="3455189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 terms to understand</a:t>
            </a:r>
          </a:p>
        </p:txBody>
      </p:sp>
      <p:pic>
        <p:nvPicPr>
          <p:cNvPr id="2050" name="Picture 2" descr="https://media.geeksforgeeks.org/wp-content/uploads/20220525085238/Screenshot2022052508515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5950" y="2658269"/>
            <a:ext cx="5876925"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0505" y="2008346"/>
            <a:ext cx="3908121" cy="369332"/>
          </a:xfrm>
          <a:prstGeom prst="rect">
            <a:avLst/>
          </a:prstGeom>
          <a:noFill/>
        </p:spPr>
        <p:txBody>
          <a:bodyPr wrap="none" rtlCol="0">
            <a:spAutoFit/>
          </a:bodyPr>
          <a:lstStyle/>
          <a:p>
            <a:r>
              <a:rPr lang="en-GB" b="1" dirty="0" smtClean="0"/>
              <a:t>Why </a:t>
            </a:r>
            <a:r>
              <a:rPr lang="en-GB" b="1" dirty="0" err="1" smtClean="0"/>
              <a:t>numpy</a:t>
            </a:r>
            <a:r>
              <a:rPr lang="en-GB" b="1" dirty="0" smtClean="0"/>
              <a:t> arrays are faster than list?</a:t>
            </a:r>
            <a:endParaRPr lang="en-GB" b="1" dirty="0"/>
          </a:p>
        </p:txBody>
      </p:sp>
    </p:spTree>
    <p:extLst>
      <p:ext uri="{BB962C8B-B14F-4D97-AF65-F5344CB8AC3E}">
        <p14:creationId xmlns:p14="http://schemas.microsoft.com/office/powerpoint/2010/main" val="2472268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endParaRPr lang="en-GB" dirty="0"/>
          </a:p>
        </p:txBody>
      </p:sp>
      <p:sp>
        <p:nvSpPr>
          <p:cNvPr id="3" name="Content Placeholder 2"/>
          <p:cNvSpPr>
            <a:spLocks noGrp="1"/>
          </p:cNvSpPr>
          <p:nvPr>
            <p:ph idx="1"/>
          </p:nvPr>
        </p:nvSpPr>
        <p:spPr>
          <a:xfrm>
            <a:off x="1141412" y="1633261"/>
            <a:ext cx="9905999" cy="3541714"/>
          </a:xfrm>
        </p:spPr>
        <p:txBody>
          <a:bodyPr>
            <a:normAutofit fontScale="92500" lnSpcReduction="20000"/>
          </a:bodyPr>
          <a:lstStyle/>
          <a:p>
            <a:pPr marL="0" indent="0">
              <a:buNone/>
            </a:pPr>
            <a:r>
              <a:rPr lang="en-GB" b="1" dirty="0"/>
              <a:t>Reasons for sampling</a:t>
            </a:r>
          </a:p>
          <a:p>
            <a:r>
              <a:rPr lang="en-GB" b="1" dirty="0"/>
              <a:t>Necessity</a:t>
            </a:r>
            <a:r>
              <a:rPr lang="en-GB" dirty="0"/>
              <a:t>: Sometimes it’s simply not possible to study the whole population due to its size or inaccessibility.</a:t>
            </a:r>
          </a:p>
          <a:p>
            <a:r>
              <a:rPr lang="en-GB" b="1" dirty="0"/>
              <a:t>Practicality</a:t>
            </a:r>
            <a:r>
              <a:rPr lang="en-GB" dirty="0"/>
              <a:t>: It’s easier and more efficient to collect data from a sample.</a:t>
            </a:r>
          </a:p>
          <a:p>
            <a:r>
              <a:rPr lang="en-GB" b="1" dirty="0"/>
              <a:t>Cost-effectiveness</a:t>
            </a:r>
            <a:r>
              <a:rPr lang="en-GB" dirty="0"/>
              <a:t>: There are fewer participant, laboratory, equipment, and researcher costs involved.</a:t>
            </a:r>
          </a:p>
          <a:p>
            <a:r>
              <a:rPr lang="en-GB" b="1" dirty="0"/>
              <a:t>Manageability</a:t>
            </a:r>
            <a:r>
              <a:rPr lang="en-GB" dirty="0"/>
              <a:t>: Storing and running statistical analyses on smaller datasets is easier and reliable</a:t>
            </a:r>
          </a:p>
          <a:p>
            <a:endParaRPr lang="en-GB" dirty="0"/>
          </a:p>
        </p:txBody>
      </p:sp>
    </p:spTree>
    <p:extLst>
      <p:ext uri="{BB962C8B-B14F-4D97-AF65-F5344CB8AC3E}">
        <p14:creationId xmlns:p14="http://schemas.microsoft.com/office/powerpoint/2010/main" val="2021484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statistics in data science</a:t>
            </a:r>
            <a:endParaRPr lang="en-GB" dirty="0"/>
          </a:p>
        </p:txBody>
      </p:sp>
      <p:pic>
        <p:nvPicPr>
          <p:cNvPr id="1026" name="Picture 2" descr="https://media.geeksforgeeks.org/wp-content/uploads/20200625233042/Untitled-Diagram-9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2259427"/>
            <a:ext cx="9486154" cy="33115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70621" y="2097088"/>
            <a:ext cx="1701177" cy="2308324"/>
          </a:xfrm>
          <a:prstGeom prst="rect">
            <a:avLst/>
          </a:prstGeom>
          <a:noFill/>
          <a:ln>
            <a:solidFill>
              <a:schemeClr val="bg2"/>
            </a:solidFill>
          </a:ln>
        </p:spPr>
        <p:txBody>
          <a:bodyPr wrap="square" rtlCol="0">
            <a:spAutoFit/>
          </a:bodyPr>
          <a:lstStyle/>
          <a:p>
            <a:r>
              <a:rPr lang="en-GB" dirty="0"/>
              <a:t>Describe, show, and summarize the basic features of a dataset found in a given study, presented in a summary</a:t>
            </a:r>
          </a:p>
        </p:txBody>
      </p:sp>
      <p:sp>
        <p:nvSpPr>
          <p:cNvPr id="5" name="TextBox 4"/>
          <p:cNvSpPr txBox="1"/>
          <p:nvPr/>
        </p:nvSpPr>
        <p:spPr>
          <a:xfrm>
            <a:off x="9740349" y="1759226"/>
            <a:ext cx="1811572" cy="1477328"/>
          </a:xfrm>
          <a:prstGeom prst="rect">
            <a:avLst/>
          </a:prstGeom>
          <a:noFill/>
          <a:ln>
            <a:solidFill>
              <a:schemeClr val="bg2"/>
            </a:solidFill>
          </a:ln>
        </p:spPr>
        <p:txBody>
          <a:bodyPr wrap="square" rtlCol="0">
            <a:spAutoFit/>
          </a:bodyPr>
          <a:lstStyle/>
          <a:p>
            <a:r>
              <a:rPr lang="en-GB" dirty="0"/>
              <a:t>A way of making inferences about populations based on samples</a:t>
            </a:r>
          </a:p>
        </p:txBody>
      </p:sp>
    </p:spTree>
    <p:extLst>
      <p:ext uri="{BB962C8B-B14F-4D97-AF65-F5344CB8AC3E}">
        <p14:creationId xmlns:p14="http://schemas.microsoft.com/office/powerpoint/2010/main" val="894601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statistics in data science</a:t>
            </a:r>
          </a:p>
        </p:txBody>
      </p:sp>
      <p:pic>
        <p:nvPicPr>
          <p:cNvPr id="4098" name="Picture 2" descr="Descriptive Vs. Inferential Statist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0226" y="2249488"/>
            <a:ext cx="5548373"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25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statistics in data science</a:t>
            </a:r>
          </a:p>
        </p:txBody>
      </p:sp>
      <p:pic>
        <p:nvPicPr>
          <p:cNvPr id="6" name="Content Placeholder 5"/>
          <p:cNvPicPr>
            <a:picLocks noGrp="1" noChangeAspect="1"/>
          </p:cNvPicPr>
          <p:nvPr>
            <p:ph idx="1"/>
          </p:nvPr>
        </p:nvPicPr>
        <p:blipFill>
          <a:blip r:embed="rId2"/>
          <a:stretch>
            <a:fillRect/>
          </a:stretch>
        </p:blipFill>
        <p:spPr>
          <a:xfrm>
            <a:off x="2396868" y="2639480"/>
            <a:ext cx="7395089" cy="2761727"/>
          </a:xfrm>
          <a:prstGeom prst="rect">
            <a:avLst/>
          </a:prstGeom>
        </p:spPr>
      </p:pic>
    </p:spTree>
    <p:extLst>
      <p:ext uri="{BB962C8B-B14F-4D97-AF65-F5344CB8AC3E}">
        <p14:creationId xmlns:p14="http://schemas.microsoft.com/office/powerpoint/2010/main" val="32802348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5064</TotalTime>
  <Words>1403</Words>
  <Application>Microsoft Office PowerPoint</Application>
  <PresentationFormat>Widescreen</PresentationFormat>
  <Paragraphs>201</Paragraphs>
  <Slides>50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vt:lpstr>
      <vt:lpstr>Calibri</vt:lpstr>
      <vt:lpstr>Helvetica Neue</vt:lpstr>
      <vt:lpstr>Trebuchet MS</vt:lpstr>
      <vt:lpstr>Tw Cen MT</vt:lpstr>
      <vt:lpstr>Wingdings</vt:lpstr>
      <vt:lpstr>Circuit</vt:lpstr>
      <vt:lpstr>Session 1- Practical Statistics via python &amp; introduction to numpy</vt:lpstr>
      <vt:lpstr>Agenda </vt:lpstr>
      <vt:lpstr>Why to study statistics as Data Scientists</vt:lpstr>
      <vt:lpstr>Population vs Sample dataset</vt:lpstr>
      <vt:lpstr>Population vs Sample dataset</vt:lpstr>
      <vt:lpstr> </vt:lpstr>
      <vt:lpstr>Types of statistics in data science</vt:lpstr>
      <vt:lpstr>Types of statistics in data science</vt:lpstr>
      <vt:lpstr>Types of statistics in data science</vt:lpstr>
      <vt:lpstr> Types of statistics in data science   </vt:lpstr>
      <vt:lpstr>  Types of statistics in data science   </vt:lpstr>
      <vt:lpstr>  Types of statistics in data science   </vt:lpstr>
      <vt:lpstr>Types of statistics in data science</vt:lpstr>
      <vt:lpstr>Measure of central tendency</vt:lpstr>
      <vt:lpstr>Skew and Symmetry in a Statistical Histogram in relation to the measure of central tendency </vt:lpstr>
      <vt:lpstr>Skew and Symmetry in a Statistical Histogram in relation to the measure of central tendency</vt:lpstr>
      <vt:lpstr>Skew and Symmetry in a Statistical Histogram in relation to the measure of central tendency</vt:lpstr>
      <vt:lpstr>Skew and Symmetry in a Statistical Histogram in relation to the measure of central tendency</vt:lpstr>
      <vt:lpstr>Skew and Symmetry in a Statistical Histogram in relation to the measure of central tendency</vt:lpstr>
      <vt:lpstr>Measure of central tendency</vt:lpstr>
      <vt:lpstr>Types of statistics in data science</vt:lpstr>
      <vt:lpstr>Measure of spread (variability)</vt:lpstr>
      <vt:lpstr>Measure of spread (variability)</vt:lpstr>
      <vt:lpstr>Measure of spread (variability)</vt:lpstr>
      <vt:lpstr>Measure of spread (variability)</vt:lpstr>
      <vt:lpstr>How to calculate variance</vt:lpstr>
      <vt:lpstr>How to calculate variance</vt:lpstr>
      <vt:lpstr>What does variance indicate?</vt:lpstr>
      <vt:lpstr>Measure of spread (variability)</vt:lpstr>
      <vt:lpstr>Measure of spread (variability)</vt:lpstr>
      <vt:lpstr>Variance vs. standard deviation </vt:lpstr>
      <vt:lpstr>Variance vs. standard deviation </vt:lpstr>
      <vt:lpstr>Variance vs. standard deviation </vt:lpstr>
      <vt:lpstr>Measure of spread (variability)</vt:lpstr>
      <vt:lpstr>Measure of spread (variability)</vt:lpstr>
      <vt:lpstr>Measure of spread (variability)</vt:lpstr>
      <vt:lpstr>Measure of spread (variability) Correlation</vt:lpstr>
      <vt:lpstr>PowerPoint Presentation</vt:lpstr>
      <vt:lpstr>Google colab tutorial for data scientists</vt:lpstr>
      <vt:lpstr>Why google colab?</vt:lpstr>
      <vt:lpstr>Google colab features</vt:lpstr>
      <vt:lpstr>Google colab features</vt:lpstr>
      <vt:lpstr>Google colab features</vt:lpstr>
      <vt:lpstr>Google colab features</vt:lpstr>
      <vt:lpstr>Google colab features</vt:lpstr>
      <vt:lpstr>PowerPoint Presentation</vt:lpstr>
      <vt:lpstr>What is Numpy?</vt:lpstr>
      <vt:lpstr>Why Numpy is important?</vt:lpstr>
      <vt:lpstr>Important terms to understand</vt:lpstr>
      <vt:lpstr>Important terms to understand</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via AI</dc:title>
  <dc:creator>Rasha Abdin</dc:creator>
  <cp:lastModifiedBy>Rasha Abdin</cp:lastModifiedBy>
  <cp:revision>77</cp:revision>
  <dcterms:created xsi:type="dcterms:W3CDTF">2022-12-23T11:17:31Z</dcterms:created>
  <dcterms:modified xsi:type="dcterms:W3CDTF">2023-02-11T18:59:28Z</dcterms:modified>
</cp:coreProperties>
</file>